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4"/>
  </p:notesMasterIdLst>
  <p:handoutMasterIdLst>
    <p:handoutMasterId r:id="rId35"/>
  </p:handoutMasterIdLst>
  <p:sldIdLst>
    <p:sldId id="292" r:id="rId5"/>
    <p:sldId id="359" r:id="rId6"/>
    <p:sldId id="298" r:id="rId7"/>
    <p:sldId id="386" r:id="rId8"/>
    <p:sldId id="300" r:id="rId9"/>
    <p:sldId id="384" r:id="rId10"/>
    <p:sldId id="309" r:id="rId11"/>
    <p:sldId id="304" r:id="rId12"/>
    <p:sldId id="303" r:id="rId13"/>
    <p:sldId id="312" r:id="rId14"/>
    <p:sldId id="379" r:id="rId15"/>
    <p:sldId id="362" r:id="rId16"/>
    <p:sldId id="363" r:id="rId17"/>
    <p:sldId id="364" r:id="rId18"/>
    <p:sldId id="382" r:id="rId19"/>
    <p:sldId id="383" r:id="rId20"/>
    <p:sldId id="376" r:id="rId21"/>
    <p:sldId id="377" r:id="rId22"/>
    <p:sldId id="365" r:id="rId23"/>
    <p:sldId id="380" r:id="rId24"/>
    <p:sldId id="370" r:id="rId25"/>
    <p:sldId id="385" r:id="rId26"/>
    <p:sldId id="361" r:id="rId27"/>
    <p:sldId id="360" r:id="rId28"/>
    <p:sldId id="293" r:id="rId29"/>
    <p:sldId id="372" r:id="rId30"/>
    <p:sldId id="373" r:id="rId31"/>
    <p:sldId id="378" r:id="rId32"/>
    <p:sldId id="367" r:id="rId3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4" autoAdjust="0"/>
    <p:restoredTop sz="95958" autoAdjust="0"/>
  </p:normalViewPr>
  <p:slideViewPr>
    <p:cSldViewPr snapToGrid="0">
      <p:cViewPr varScale="1">
        <p:scale>
          <a:sx n="114" d="100"/>
          <a:sy n="114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18820861678006E-2"/>
          <c:y val="0.12089001501501502"/>
          <c:w val="0.9180436507936508"/>
          <c:h val="0.802464339339339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Lira 3 mg</c:v>
                </c:pt>
              </c:strCache>
            </c:strRef>
          </c:tx>
          <c:spPr>
            <a:ln w="28575" cap="rnd">
              <a:solidFill>
                <a:srgbClr val="001965"/>
              </a:solidFill>
              <a:round/>
            </a:ln>
            <a:effectLst/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0-0C7A-42A0-8BE8-F242505FBF45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001965"/>
                </a:solidFill>
                <a:ln w="9525">
                  <a:solidFill>
                    <a:srgbClr val="001965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C7A-42A0-8BE8-F242505FBF45}"/>
              </c:ext>
            </c:extLst>
          </c:dPt>
          <c:errBars>
            <c:errDir val="y"/>
            <c:errBarType val="both"/>
            <c:errValType val="cust"/>
            <c:noEndCap val="1"/>
            <c:plus>
              <c:numRef>
                <c:f>Sheet1!$J$2:$J$12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2.7448324178475762E-2</c:v>
                  </c:pt>
                  <c:pt idx="2">
                    <c:v>3.6776508919057739E-2</c:v>
                  </c:pt>
                  <c:pt idx="3">
                    <c:v>5.5026961350944197E-2</c:v>
                  </c:pt>
                  <c:pt idx="4">
                    <c:v>8.3208208416930787E-2</c:v>
                  </c:pt>
                  <c:pt idx="5">
                    <c:v>9.5810782388055279E-2</c:v>
                  </c:pt>
                  <c:pt idx="6">
                    <c:v>0.11394374537037179</c:v>
                  </c:pt>
                  <c:pt idx="7">
                    <c:v>0.13843270049177334</c:v>
                  </c:pt>
                  <c:pt idx="8">
                    <c:v>0.15500952335053733</c:v>
                  </c:pt>
                  <c:pt idx="9">
                    <c:v>0.16180398936197873</c:v>
                  </c:pt>
                  <c:pt idx="10">
                    <c:v>0.13525210986777328</c:v>
                  </c:pt>
                </c:numCache>
              </c:numRef>
            </c:plus>
            <c:minus>
              <c:numRef>
                <c:f>Sheet1!$K$2:$K$12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3.8745781510294675E-2</c:v>
                  </c:pt>
                  <c:pt idx="2">
                    <c:v>5.2827549630850755E-2</c:v>
                  </c:pt>
                  <c:pt idx="3">
                    <c:v>7.927051484117284E-2</c:v>
                  </c:pt>
                  <c:pt idx="4">
                    <c:v>0.11721474271037079</c:v>
                  </c:pt>
                  <c:pt idx="5">
                    <c:v>0.13234021613373659</c:v>
                  </c:pt>
                  <c:pt idx="6">
                    <c:v>0.16275585422683383</c:v>
                  </c:pt>
                  <c:pt idx="7">
                    <c:v>0.19427997811820683</c:v>
                  </c:pt>
                  <c:pt idx="8">
                    <c:v>0.21355957554671323</c:v>
                  </c:pt>
                  <c:pt idx="9">
                    <c:v>0.22328467022176857</c:v>
                  </c:pt>
                  <c:pt idx="10">
                    <c:v>0.16433572194808019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1965"/>
                </a:solidFill>
                <a:round/>
              </a:ln>
              <a:effectLst/>
            </c:spPr>
          </c:errBars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40</c:v>
                </c:pt>
                <c:pt idx="8">
                  <c:v>50</c:v>
                </c:pt>
                <c:pt idx="9">
                  <c:v>56</c:v>
                </c:pt>
                <c:pt idx="10">
                  <c:v>56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-1.99</c:v>
                </c:pt>
                <c:pt idx="2">
                  <c:v>-3.32</c:v>
                </c:pt>
                <c:pt idx="3">
                  <c:v>-5.08</c:v>
                </c:pt>
                <c:pt idx="4">
                  <c:v>-6.86</c:v>
                </c:pt>
                <c:pt idx="5">
                  <c:v>-7.45</c:v>
                </c:pt>
                <c:pt idx="6">
                  <c:v>-8.24</c:v>
                </c:pt>
                <c:pt idx="7">
                  <c:v>-9.14</c:v>
                </c:pt>
                <c:pt idx="8">
                  <c:v>-9.31</c:v>
                </c:pt>
                <c:pt idx="9">
                  <c:v>-9.2100000000000009</c:v>
                </c:pt>
                <c:pt idx="10">
                  <c:v>-7.98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C7A-42A0-8BE8-F242505FBF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PBO</c:v>
                </c:pt>
              </c:strCache>
            </c:strRef>
          </c:tx>
          <c:spPr>
            <a:ln w="28575" cap="rnd">
              <a:solidFill>
                <a:srgbClr val="82786F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5428-4AA1-9887-6DAFA820F73A}"/>
              </c:ext>
            </c:extLst>
          </c:dPt>
          <c:dPt>
            <c:idx val="2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28-4AA1-9887-6DAFA820F73A}"/>
              </c:ext>
            </c:extLst>
          </c:dPt>
          <c:dPt>
            <c:idx val="3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5428-4AA1-9887-6DAFA820F73A}"/>
              </c:ext>
            </c:extLst>
          </c:dPt>
          <c:dPt>
            <c:idx val="4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28-4AA1-9887-6DAFA820F73A}"/>
              </c:ext>
            </c:extLst>
          </c:dPt>
          <c:dPt>
            <c:idx val="5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428-4AA1-9887-6DAFA820F73A}"/>
              </c:ext>
            </c:extLst>
          </c:dPt>
          <c:dPt>
            <c:idx val="6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28-4AA1-9887-6DAFA820F73A}"/>
              </c:ext>
            </c:extLst>
          </c:dPt>
          <c:dPt>
            <c:idx val="7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28-4AA1-9887-6DAFA820F73A}"/>
              </c:ext>
            </c:extLst>
          </c:dPt>
          <c:dPt>
            <c:idx val="8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28-4AA1-9887-6DAFA820F73A}"/>
              </c:ext>
            </c:extLst>
          </c:dPt>
          <c:dPt>
            <c:idx val="9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28-4AA1-9887-6DAFA820F73A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7A-42A0-8BE8-F242505FBF45}"/>
              </c:ext>
            </c:extLst>
          </c:dPt>
          <c:errBars>
            <c:errDir val="y"/>
            <c:errBarType val="both"/>
            <c:errValType val="cust"/>
            <c:noEndCap val="1"/>
            <c:plus>
              <c:numRef>
                <c:f>Sheet1!$K$2:$K$12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3.8745781510294675E-2</c:v>
                  </c:pt>
                  <c:pt idx="2">
                    <c:v>5.2827549630850755E-2</c:v>
                  </c:pt>
                  <c:pt idx="3">
                    <c:v>7.927051484117284E-2</c:v>
                  </c:pt>
                  <c:pt idx="4">
                    <c:v>0.11721474271037079</c:v>
                  </c:pt>
                  <c:pt idx="5">
                    <c:v>0.13234021613373659</c:v>
                  </c:pt>
                  <c:pt idx="6">
                    <c:v>0.16275585422683383</c:v>
                  </c:pt>
                  <c:pt idx="7">
                    <c:v>0.19427997811820683</c:v>
                  </c:pt>
                  <c:pt idx="8">
                    <c:v>0.21355957554671323</c:v>
                  </c:pt>
                  <c:pt idx="9">
                    <c:v>0.22328467022176857</c:v>
                  </c:pt>
                  <c:pt idx="10">
                    <c:v>0.16433572194808019</c:v>
                  </c:pt>
                </c:numCache>
              </c:numRef>
            </c:plus>
            <c:minus>
              <c:numRef>
                <c:f>Sheet1!$K$2:$K$12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3.8745781510294675E-2</c:v>
                  </c:pt>
                  <c:pt idx="2">
                    <c:v>5.2827549630850755E-2</c:v>
                  </c:pt>
                  <c:pt idx="3">
                    <c:v>7.927051484117284E-2</c:v>
                  </c:pt>
                  <c:pt idx="4">
                    <c:v>0.11721474271037079</c:v>
                  </c:pt>
                  <c:pt idx="5">
                    <c:v>0.13234021613373659</c:v>
                  </c:pt>
                  <c:pt idx="6">
                    <c:v>0.16275585422683383</c:v>
                  </c:pt>
                  <c:pt idx="7">
                    <c:v>0.19427997811820683</c:v>
                  </c:pt>
                  <c:pt idx="8">
                    <c:v>0.21355957554671323</c:v>
                  </c:pt>
                  <c:pt idx="9">
                    <c:v>0.22328467022176857</c:v>
                  </c:pt>
                  <c:pt idx="10">
                    <c:v>0.16433572194808019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40</c:v>
                </c:pt>
                <c:pt idx="8">
                  <c:v>50</c:v>
                </c:pt>
                <c:pt idx="9">
                  <c:v>56</c:v>
                </c:pt>
                <c:pt idx="10">
                  <c:v>56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-0.79</c:v>
                </c:pt>
                <c:pt idx="2">
                  <c:v>-1.21</c:v>
                </c:pt>
                <c:pt idx="3">
                  <c:v>-1.92</c:v>
                </c:pt>
                <c:pt idx="4">
                  <c:v>-2.58</c:v>
                </c:pt>
                <c:pt idx="5">
                  <c:v>-2.69</c:v>
                </c:pt>
                <c:pt idx="6">
                  <c:v>-2.9</c:v>
                </c:pt>
                <c:pt idx="7">
                  <c:v>-3.33</c:v>
                </c:pt>
                <c:pt idx="8">
                  <c:v>-3.43</c:v>
                </c:pt>
                <c:pt idx="9">
                  <c:v>-3.5</c:v>
                </c:pt>
                <c:pt idx="10">
                  <c:v>-2.62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C7A-42A0-8BE8-F242505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851240"/>
        <c:axId val="438851632"/>
      </c:scatterChart>
      <c:valAx>
        <c:axId val="438851240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2060"/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it-IT"/>
          </a:p>
        </c:txPr>
        <c:crossAx val="438851632"/>
        <c:crossesAt val="-12"/>
        <c:crossBetween val="midCat"/>
        <c:majorUnit val="4"/>
      </c:valAx>
      <c:valAx>
        <c:axId val="438851632"/>
        <c:scaling>
          <c:orientation val="minMax"/>
          <c:max val="0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2060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it-IT"/>
          </a:p>
        </c:txPr>
        <c:crossAx val="43885124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accent1"/>
          </a:solidFill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24589235127478E-2"/>
          <c:y val="5.0733957088554459E-2"/>
          <c:w val="0.94709022309711288"/>
          <c:h val="0.83894311720861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7-2F47-9BEC-AF5F98B1F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5483296"/>
        <c:axId val="1330322576"/>
      </c:barChart>
      <c:catAx>
        <c:axId val="116548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it-IT"/>
          </a:p>
        </c:txPr>
        <c:crossAx val="1330322576"/>
        <c:crosses val="autoZero"/>
        <c:auto val="1"/>
        <c:lblAlgn val="ctr"/>
        <c:lblOffset val="100"/>
        <c:noMultiLvlLbl val="0"/>
      </c:catAx>
      <c:valAx>
        <c:axId val="133032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it-IT"/>
          </a:p>
        </c:txPr>
        <c:crossAx val="116548329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>
      <a:noFill/>
    </a:ln>
    <a:effectLst/>
  </c:spPr>
  <c:txPr>
    <a:bodyPr/>
    <a:lstStyle/>
    <a:p>
      <a:pPr>
        <a:defRPr>
          <a:latin typeface="Apis For Office" panose="020B0504010101010104" pitchFamily="34" charset="0"/>
          <a:ea typeface="Apis For Office" panose="020B0504010101010104" pitchFamily="34" charset="0"/>
          <a:cs typeface="Apis For Office" panose="020B05040101010101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22/03/24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22/03/24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azionisuifarmaci.it/naltrexone-bupropione#bibl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Orlistat</a:t>
            </a:r>
            <a:r>
              <a:rPr lang="en-US" dirty="0"/>
              <a:t>: </a:t>
            </a:r>
            <a:r>
              <a:rPr lang="en-US" dirty="0" err="1"/>
              <a:t>può</a:t>
            </a:r>
            <a:r>
              <a:rPr lang="en-US" baseline="0" dirty="0"/>
              <a:t> </a:t>
            </a:r>
            <a:r>
              <a:rPr lang="en-US" baseline="0" dirty="0" err="1"/>
              <a:t>essere</a:t>
            </a:r>
            <a:r>
              <a:rPr lang="en-US" baseline="0" dirty="0"/>
              <a:t> </a:t>
            </a:r>
            <a:r>
              <a:rPr lang="en-US" baseline="0" dirty="0" err="1"/>
              <a:t>prescritto</a:t>
            </a:r>
            <a:r>
              <a:rPr lang="en-US" baseline="0" dirty="0"/>
              <a:t> in USA a </a:t>
            </a:r>
            <a:r>
              <a:rPr lang="en-US" baseline="0" dirty="0" err="1"/>
              <a:t>partire</a:t>
            </a:r>
            <a:r>
              <a:rPr lang="en-US" baseline="0" dirty="0"/>
              <a:t> </a:t>
            </a:r>
            <a:r>
              <a:rPr lang="en-US" baseline="0" dirty="0" err="1"/>
              <a:t>dai</a:t>
            </a:r>
            <a:r>
              <a:rPr lang="en-US" baseline="0" dirty="0"/>
              <a:t> 12 </a:t>
            </a:r>
            <a:r>
              <a:rPr lang="en-US" baseline="0" dirty="0" err="1"/>
              <a:t>anni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Faramco</a:t>
            </a:r>
            <a:r>
              <a:rPr lang="en-US" baseline="0" dirty="0"/>
              <a:t> da </a:t>
            </a:r>
            <a:r>
              <a:rPr lang="en-US" baseline="0" dirty="0" err="1"/>
              <a:t>somministrare</a:t>
            </a:r>
            <a:r>
              <a:rPr lang="en-US" baseline="0" dirty="0"/>
              <a:t> solo se: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BMI &gt; 28 + </a:t>
            </a:r>
            <a:r>
              <a:rPr lang="en-US" baseline="0" dirty="0" err="1"/>
              <a:t>FdR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BMI &gt; 30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 err="1"/>
              <a:t>Terapia</a:t>
            </a:r>
            <a:r>
              <a:rPr lang="en-US" baseline="0" dirty="0"/>
              <a:t> da </a:t>
            </a:r>
            <a:r>
              <a:rPr lang="en-US" baseline="0" dirty="0" err="1"/>
              <a:t>continuare</a:t>
            </a:r>
            <a:r>
              <a:rPr lang="en-US" baseline="0" dirty="0"/>
              <a:t> </a:t>
            </a:r>
            <a:r>
              <a:rPr lang="en-US" baseline="0" dirty="0" err="1"/>
              <a:t>oltre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3 </a:t>
            </a:r>
            <a:r>
              <a:rPr lang="en-US" baseline="0" dirty="0" err="1"/>
              <a:t>mesi</a:t>
            </a:r>
            <a:r>
              <a:rPr lang="en-US" baseline="0" dirty="0"/>
              <a:t>, se </a:t>
            </a:r>
            <a:r>
              <a:rPr lang="en-US" baseline="0" dirty="0" err="1"/>
              <a:t>riduzione</a:t>
            </a:r>
            <a:r>
              <a:rPr lang="en-US" baseline="0" dirty="0"/>
              <a:t> </a:t>
            </a:r>
            <a:r>
              <a:rPr lang="en-US" baseline="0" dirty="0" err="1"/>
              <a:t>ponderale</a:t>
            </a:r>
            <a:r>
              <a:rPr lang="en-US" baseline="0" dirty="0"/>
              <a:t> </a:t>
            </a:r>
            <a:r>
              <a:rPr lang="en-US" baseline="0" dirty="0" err="1"/>
              <a:t>almeno</a:t>
            </a:r>
            <a:r>
              <a:rPr lang="en-US" baseline="0" dirty="0"/>
              <a:t> del 5% del peso </a:t>
            </a:r>
            <a:r>
              <a:rPr lang="en-US" baseline="0" dirty="0" err="1"/>
              <a:t>iniziale</a:t>
            </a:r>
            <a:r>
              <a:rPr lang="en-US" baseline="0" dirty="0"/>
              <a:t>.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Da </a:t>
            </a:r>
            <a:r>
              <a:rPr lang="en-US" baseline="0" dirty="0" err="1"/>
              <a:t>assumere</a:t>
            </a:r>
            <a:r>
              <a:rPr lang="en-US" baseline="0" dirty="0"/>
              <a:t> in </a:t>
            </a:r>
            <a:r>
              <a:rPr lang="en-US" baseline="0" dirty="0" err="1"/>
              <a:t>concomitanza</a:t>
            </a:r>
            <a:r>
              <a:rPr lang="en-US" baseline="0" dirty="0"/>
              <a:t> di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dieta</a:t>
            </a:r>
            <a:r>
              <a:rPr lang="en-US" baseline="0" dirty="0"/>
              <a:t> </a:t>
            </a:r>
            <a:r>
              <a:rPr lang="en-US" baseline="0" dirty="0" err="1"/>
              <a:t>ipocalorica</a:t>
            </a:r>
            <a:r>
              <a:rPr lang="en-US" baseline="0" dirty="0"/>
              <a:t> </a:t>
            </a:r>
            <a:r>
              <a:rPr lang="en-US" baseline="0" dirty="0" err="1"/>
              <a:t>contenente</a:t>
            </a:r>
            <a:r>
              <a:rPr lang="en-US" baseline="0" dirty="0"/>
              <a:t> solo 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="1" baseline="0" dirty="0"/>
              <a:t>30% di </a:t>
            </a:r>
            <a:r>
              <a:rPr lang="en-US" b="1" baseline="0" dirty="0" err="1"/>
              <a:t>grassi</a:t>
            </a:r>
            <a:r>
              <a:rPr lang="en-US" b="1" baseline="0" dirty="0"/>
              <a:t> </a:t>
            </a:r>
            <a:r>
              <a:rPr lang="en-US" b="1" baseline="0" dirty="0" err="1"/>
              <a:t>bilanciati</a:t>
            </a:r>
            <a:r>
              <a:rPr lang="en-US" b="1" baseline="0" dirty="0"/>
              <a:t> per </a:t>
            </a:r>
            <a:r>
              <a:rPr lang="en-US" b="1" baseline="0" dirty="0" err="1"/>
              <a:t>ogni</a:t>
            </a:r>
            <a:r>
              <a:rPr lang="en-US" b="1" baseline="0" dirty="0"/>
              <a:t> </a:t>
            </a:r>
            <a:r>
              <a:rPr lang="en-US" b="1" baseline="0" dirty="0" err="1"/>
              <a:t>pasto</a:t>
            </a:r>
            <a:r>
              <a:rPr lang="en-US" baseline="0" dirty="0"/>
              <a:t>. </a:t>
            </a:r>
            <a:r>
              <a:rPr lang="en-US" baseline="0" dirty="0" err="1"/>
              <a:t>Sempre</a:t>
            </a:r>
            <a:r>
              <a:rPr lang="en-US" baseline="0" dirty="0"/>
              <a:t> </a:t>
            </a:r>
            <a:r>
              <a:rPr lang="en-US" baseline="0" dirty="0" err="1"/>
              <a:t>dieta</a:t>
            </a:r>
            <a:r>
              <a:rPr lang="en-US" baseline="0" dirty="0"/>
              <a:t> </a:t>
            </a:r>
            <a:r>
              <a:rPr lang="en-US" baseline="0" dirty="0" err="1"/>
              <a:t>ricca</a:t>
            </a:r>
            <a:r>
              <a:rPr lang="en-US" baseline="0" dirty="0"/>
              <a:t> di </a:t>
            </a:r>
            <a:r>
              <a:rPr lang="en-US" baseline="0" dirty="0" err="1"/>
              <a:t>frutta</a:t>
            </a:r>
            <a:r>
              <a:rPr lang="en-US" baseline="0" dirty="0"/>
              <a:t> e </a:t>
            </a:r>
            <a:r>
              <a:rPr lang="en-US" baseline="0" dirty="0" err="1"/>
              <a:t>verdura</a:t>
            </a:r>
            <a:r>
              <a:rPr lang="en-US" baseline="0" dirty="0"/>
              <a:t>, </a:t>
            </a:r>
            <a:r>
              <a:rPr lang="en-US" baseline="0" dirty="0" err="1"/>
              <a:t>ed</a:t>
            </a:r>
            <a:r>
              <a:rPr lang="en-US" baseline="0" dirty="0"/>
              <a:t> in </a:t>
            </a:r>
            <a:r>
              <a:rPr lang="en-US" baseline="0" dirty="0" err="1"/>
              <a:t>ogni</a:t>
            </a:r>
            <a:r>
              <a:rPr lang="en-US" baseline="0" dirty="0"/>
              <a:t> </a:t>
            </a:r>
            <a:r>
              <a:rPr lang="en-US" baseline="0" dirty="0" err="1"/>
              <a:t>caso</a:t>
            </a:r>
            <a:r>
              <a:rPr lang="en-US" baseline="0" dirty="0"/>
              <a:t> </a:t>
            </a:r>
            <a:r>
              <a:rPr lang="en-US" baseline="0" dirty="0" err="1"/>
              <a:t>associare</a:t>
            </a:r>
            <a:r>
              <a:rPr lang="en-US" baseline="0" dirty="0"/>
              <a:t> </a:t>
            </a:r>
            <a:r>
              <a:rPr lang="en-US" baseline="0" dirty="0" err="1"/>
              <a:t>multivitaminico</a:t>
            </a:r>
            <a:r>
              <a:rPr lang="en-US" baseline="0" dirty="0"/>
              <a:t> a 2 ore dal </a:t>
            </a:r>
            <a:r>
              <a:rPr lang="en-US" baseline="0" dirty="0" err="1"/>
              <a:t>pasto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 err="1"/>
              <a:t>Necessità</a:t>
            </a:r>
            <a:r>
              <a:rPr lang="en-US" baseline="0" dirty="0"/>
              <a:t> di </a:t>
            </a:r>
            <a:r>
              <a:rPr lang="en-US" baseline="0" dirty="0" err="1"/>
              <a:t>aggiungere</a:t>
            </a:r>
            <a:r>
              <a:rPr lang="en-US" baseline="0" dirty="0"/>
              <a:t> un </a:t>
            </a:r>
            <a:r>
              <a:rPr lang="en-US" baseline="0" dirty="0" err="1"/>
              <a:t>contraccettivo</a:t>
            </a:r>
            <a:r>
              <a:rPr lang="en-US" baseline="0" dirty="0"/>
              <a:t> </a:t>
            </a:r>
            <a:r>
              <a:rPr lang="en-US" baseline="0" dirty="0" err="1"/>
              <a:t>orale</a:t>
            </a:r>
            <a:r>
              <a:rPr lang="en-US" baseline="0" dirty="0"/>
              <a:t> </a:t>
            </a:r>
            <a:r>
              <a:rPr lang="en-US" baseline="0" dirty="0" err="1"/>
              <a:t>addizionale</a:t>
            </a:r>
            <a:r>
              <a:rPr lang="en-US" baseline="0" dirty="0"/>
              <a:t> per </a:t>
            </a:r>
            <a:r>
              <a:rPr lang="en-US" baseline="0" dirty="0" err="1"/>
              <a:t>eliminazione</a:t>
            </a:r>
            <a:r>
              <a:rPr lang="en-US" baseline="0" dirty="0"/>
              <a:t> del </a:t>
            </a:r>
            <a:r>
              <a:rPr lang="en-US" baseline="0" dirty="0" err="1"/>
              <a:t>c.o</a:t>
            </a:r>
            <a:r>
              <a:rPr lang="en-US" baseline="0" dirty="0"/>
              <a:t> in </a:t>
            </a:r>
            <a:r>
              <a:rPr lang="en-US" baseline="0" dirty="0" err="1"/>
              <a:t>corso</a:t>
            </a:r>
            <a:r>
              <a:rPr lang="en-US" baseline="0" dirty="0"/>
              <a:t> a </a:t>
            </a:r>
            <a:r>
              <a:rPr lang="en-US" baseline="0" dirty="0" err="1"/>
              <a:t>causa</a:t>
            </a:r>
            <a:r>
              <a:rPr lang="en-US" baseline="0" dirty="0"/>
              <a:t> di </a:t>
            </a:r>
            <a:r>
              <a:rPr lang="en-US" baseline="0" dirty="0" err="1"/>
              <a:t>diarrea</a:t>
            </a:r>
            <a:r>
              <a:rPr lang="en-US" baseline="0" dirty="0"/>
              <a:t>. </a:t>
            </a:r>
          </a:p>
          <a:p>
            <a:pPr marL="0" indent="0">
              <a:buFontTx/>
              <a:buNone/>
            </a:pPr>
            <a:r>
              <a:rPr lang="en-US" baseline="0" dirty="0" err="1"/>
              <a:t>Possono</a:t>
            </a:r>
            <a:r>
              <a:rPr lang="en-US" baseline="0" dirty="0"/>
              <a:t> </a:t>
            </a:r>
            <a:r>
              <a:rPr lang="en-US" baseline="0" dirty="0" err="1"/>
              <a:t>esserci</a:t>
            </a:r>
            <a:r>
              <a:rPr lang="en-US" baseline="0" dirty="0"/>
              <a:t> </a:t>
            </a:r>
            <a:r>
              <a:rPr lang="en-US" baseline="0" dirty="0" err="1"/>
              <a:t>sanguinamenti</a:t>
            </a:r>
            <a:r>
              <a:rPr lang="en-US" baseline="0" dirty="0"/>
              <a:t> </a:t>
            </a:r>
            <a:r>
              <a:rPr lang="en-US" baseline="0" dirty="0" err="1"/>
              <a:t>rettali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="1" baseline="0" dirty="0" err="1"/>
              <a:t>Iperossaluria</a:t>
            </a:r>
            <a:r>
              <a:rPr lang="en-US" b="1" baseline="0" dirty="0"/>
              <a:t> e </a:t>
            </a:r>
            <a:r>
              <a:rPr lang="en-US" b="1" baseline="0" dirty="0" err="1"/>
              <a:t>nefropatia</a:t>
            </a:r>
            <a:r>
              <a:rPr lang="en-US" b="1" baseline="0" dirty="0"/>
              <a:t> da </a:t>
            </a:r>
            <a:r>
              <a:rPr lang="en-US" b="1" baseline="0" dirty="0" err="1"/>
              <a:t>ossalato</a:t>
            </a:r>
            <a:r>
              <a:rPr lang="en-US" b="1" baseline="0" dirty="0"/>
              <a:t> </a:t>
            </a:r>
            <a:r>
              <a:rPr lang="en-US" baseline="0" dirty="0" err="1"/>
              <a:t>fino</a:t>
            </a:r>
            <a:r>
              <a:rPr lang="en-US" baseline="0" dirty="0"/>
              <a:t> </a:t>
            </a:r>
            <a:r>
              <a:rPr lang="en-US" baseline="0" dirty="0" err="1"/>
              <a:t>all’IR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 err="1"/>
              <a:t>Interazioni</a:t>
            </a:r>
            <a:r>
              <a:rPr lang="en-US" baseline="0" dirty="0"/>
              <a:t> </a:t>
            </a:r>
            <a:r>
              <a:rPr lang="en-US" baseline="0" dirty="0" err="1"/>
              <a:t>farmacologiche</a:t>
            </a:r>
            <a:r>
              <a:rPr lang="en-US" baseline="0" dirty="0"/>
              <a:t> con </a:t>
            </a:r>
            <a:r>
              <a:rPr lang="en-US" b="1" baseline="0" dirty="0" err="1"/>
              <a:t>Ciclosporina</a:t>
            </a:r>
            <a:r>
              <a:rPr lang="en-US" baseline="0" dirty="0"/>
              <a:t>, </a:t>
            </a:r>
            <a:r>
              <a:rPr lang="en-US" b="1" baseline="0" dirty="0"/>
              <a:t>TAO, </a:t>
            </a:r>
            <a:r>
              <a:rPr lang="en-US" b="1" baseline="0" dirty="0" err="1"/>
              <a:t>acarbose</a:t>
            </a:r>
            <a:r>
              <a:rPr lang="en-US" b="1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 err="1"/>
              <a:t>Attenzione</a:t>
            </a:r>
            <a:r>
              <a:rPr lang="en-US" baseline="0" dirty="0"/>
              <a:t> a </a:t>
            </a:r>
            <a:r>
              <a:rPr lang="en-US" baseline="0" dirty="0" err="1"/>
              <a:t>Amiodarone</a:t>
            </a:r>
            <a:r>
              <a:rPr lang="en-US" baseline="0" dirty="0"/>
              <a:t>, </a:t>
            </a:r>
            <a:r>
              <a:rPr lang="en-US" baseline="0" dirty="0" err="1"/>
              <a:t>antiepilettici</a:t>
            </a:r>
            <a:r>
              <a:rPr lang="en-US" baseline="0" dirty="0"/>
              <a:t>, </a:t>
            </a:r>
            <a:r>
              <a:rPr lang="en-US" baseline="0" dirty="0" err="1"/>
              <a:t>antidepressivi</a:t>
            </a:r>
            <a:r>
              <a:rPr lang="en-US" baseline="0" dirty="0"/>
              <a:t> e </a:t>
            </a:r>
            <a:r>
              <a:rPr lang="en-US" baseline="0" dirty="0" err="1"/>
              <a:t>antipsicotici</a:t>
            </a:r>
            <a:r>
              <a:rPr lang="en-US" baseline="0" dirty="0"/>
              <a:t>, </a:t>
            </a:r>
            <a:r>
              <a:rPr lang="en-US" baseline="0" dirty="0" err="1"/>
              <a:t>antiretrovirali</a:t>
            </a:r>
            <a:r>
              <a:rPr lang="en-US" baseline="0" dirty="0"/>
              <a:t> e </a:t>
            </a:r>
            <a:r>
              <a:rPr lang="en-US" baseline="0" dirty="0" err="1"/>
              <a:t>controllo</a:t>
            </a:r>
            <a:r>
              <a:rPr lang="en-US" baseline="0" dirty="0"/>
              <a:t> </a:t>
            </a:r>
            <a:r>
              <a:rPr lang="en-US" baseline="0" dirty="0" err="1"/>
              <a:t>dell’ipotiroidismo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CI: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Bambini sotto I 12 </a:t>
            </a:r>
            <a:r>
              <a:rPr lang="en-US" baseline="0" dirty="0" err="1"/>
              <a:t>anni</a:t>
            </a:r>
            <a:r>
              <a:rPr lang="en-US" baseline="0" dirty="0"/>
              <a:t>;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Allattamento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Sindrome</a:t>
            </a:r>
            <a:r>
              <a:rPr lang="en-US" baseline="0" dirty="0"/>
              <a:t> da </a:t>
            </a:r>
            <a:r>
              <a:rPr lang="en-US" baseline="0" dirty="0" err="1"/>
              <a:t>malassorbimento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Colestasi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 err="1"/>
              <a:t>Ecoll</a:t>
            </a:r>
            <a:r>
              <a:rPr lang="en-US" baseline="0" dirty="0"/>
              <a:t>:</a:t>
            </a:r>
          </a:p>
          <a:p>
            <a:pPr marL="0" indent="0">
              <a:buFontTx/>
              <a:buNone/>
            </a:pPr>
            <a:r>
              <a:rPr lang="en-US" baseline="0" dirty="0"/>
              <a:t>GI: </a:t>
            </a:r>
            <a:r>
              <a:rPr lang="en-US" dirty="0" err="1"/>
              <a:t>Disturbi</a:t>
            </a:r>
            <a:r>
              <a:rPr lang="en-US" dirty="0"/>
              <a:t>/</a:t>
            </a:r>
            <a:r>
              <a:rPr lang="en-US" dirty="0" err="1"/>
              <a:t>fastidi</a:t>
            </a:r>
            <a:r>
              <a:rPr lang="en-US" dirty="0"/>
              <a:t> </a:t>
            </a:r>
            <a:r>
              <a:rPr lang="en-US" dirty="0" err="1"/>
              <a:t>addominali</a:t>
            </a:r>
            <a:r>
              <a:rPr lang="en-US" dirty="0"/>
              <a:t>, </a:t>
            </a:r>
            <a:r>
              <a:rPr lang="en-US" dirty="0" err="1"/>
              <a:t>Perdita</a:t>
            </a:r>
            <a:r>
              <a:rPr lang="en-US" dirty="0"/>
              <a:t> di </a:t>
            </a:r>
            <a:r>
              <a:rPr lang="en-US" dirty="0" err="1"/>
              <a:t>piccole</a:t>
            </a:r>
            <a:r>
              <a:rPr lang="en-US" dirty="0"/>
              <a:t> </a:t>
            </a:r>
            <a:r>
              <a:rPr lang="en-US" dirty="0" err="1"/>
              <a:t>quantità</a:t>
            </a:r>
            <a:r>
              <a:rPr lang="en-US" dirty="0"/>
              <a:t> di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oleoso</a:t>
            </a:r>
            <a:r>
              <a:rPr lang="en-US" dirty="0"/>
              <a:t> dal </a:t>
            </a:r>
            <a:r>
              <a:rPr lang="en-US" dirty="0" err="1"/>
              <a:t>retto</a:t>
            </a:r>
            <a:r>
              <a:rPr lang="en-US" dirty="0"/>
              <a:t>, </a:t>
            </a:r>
            <a:r>
              <a:rPr lang="en-US" dirty="0" err="1"/>
              <a:t>Flatulenza</a:t>
            </a:r>
            <a:r>
              <a:rPr lang="en-US" dirty="0"/>
              <a:t> con </a:t>
            </a:r>
            <a:r>
              <a:rPr lang="en-US" dirty="0" err="1"/>
              <a:t>emissione</a:t>
            </a:r>
            <a:r>
              <a:rPr lang="en-US" dirty="0"/>
              <a:t> di </a:t>
            </a:r>
            <a:r>
              <a:rPr lang="en-US" dirty="0" err="1"/>
              <a:t>feci</a:t>
            </a:r>
            <a:r>
              <a:rPr lang="en-US" dirty="0"/>
              <a:t>, </a:t>
            </a:r>
            <a:r>
              <a:rPr lang="en-US" dirty="0" err="1"/>
              <a:t>Stimolo</a:t>
            </a:r>
            <a:r>
              <a:rPr lang="en-US" dirty="0"/>
              <a:t> </a:t>
            </a:r>
            <a:r>
              <a:rPr lang="en-US" dirty="0" err="1"/>
              <a:t>impellente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defecazione</a:t>
            </a:r>
            <a:r>
              <a:rPr lang="en-US" dirty="0"/>
              <a:t>, </a:t>
            </a:r>
            <a:r>
              <a:rPr lang="en-US" dirty="0" err="1"/>
              <a:t>Feci</a:t>
            </a:r>
            <a:r>
              <a:rPr lang="en-US" dirty="0"/>
              <a:t> di </a:t>
            </a:r>
            <a:r>
              <a:rPr lang="en-US" dirty="0" err="1"/>
              <a:t>aspetto</a:t>
            </a:r>
            <a:r>
              <a:rPr lang="en-US" dirty="0"/>
              <a:t> </a:t>
            </a:r>
            <a:r>
              <a:rPr lang="en-US" dirty="0" err="1"/>
              <a:t>grasso</a:t>
            </a:r>
            <a:r>
              <a:rPr lang="en-US" dirty="0"/>
              <a:t>/</a:t>
            </a:r>
            <a:r>
              <a:rPr lang="en-US" dirty="0" err="1"/>
              <a:t>oleoso</a:t>
            </a:r>
            <a:r>
              <a:rPr lang="en-US" dirty="0"/>
              <a:t>, </a:t>
            </a:r>
            <a:r>
              <a:rPr lang="en-US" dirty="0" err="1"/>
              <a:t>Flatulenza</a:t>
            </a:r>
            <a:r>
              <a:rPr lang="en-US" dirty="0"/>
              <a:t>, </a:t>
            </a:r>
            <a:r>
              <a:rPr lang="en-US" dirty="0" err="1"/>
              <a:t>Feci</a:t>
            </a:r>
            <a:r>
              <a:rPr lang="en-US" dirty="0"/>
              <a:t> </a:t>
            </a:r>
            <a:r>
              <a:rPr lang="en-US" dirty="0" err="1"/>
              <a:t>liquide</a:t>
            </a:r>
            <a:r>
              <a:rPr lang="en-US" dirty="0"/>
              <a:t>, </a:t>
            </a:r>
            <a:r>
              <a:rPr lang="en-US" dirty="0" err="1"/>
              <a:t>Evacuazione</a:t>
            </a:r>
            <a:r>
              <a:rPr lang="en-US" dirty="0"/>
              <a:t> </a:t>
            </a:r>
            <a:r>
              <a:rPr lang="en-US" dirty="0" err="1"/>
              <a:t>oleosa</a:t>
            </a:r>
            <a:r>
              <a:rPr lang="en-US" dirty="0"/>
              <a:t>,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frequenza</a:t>
            </a:r>
            <a:r>
              <a:rPr lang="en-US" dirty="0"/>
              <a:t> </a:t>
            </a:r>
            <a:r>
              <a:rPr lang="en-US" dirty="0" err="1"/>
              <a:t>dell'alvo</a:t>
            </a:r>
            <a:r>
              <a:rPr lang="en-US" dirty="0"/>
              <a:t>.</a:t>
            </a:r>
          </a:p>
          <a:p>
            <a:pPr marL="0" indent="0">
              <a:buFontTx/>
              <a:buNone/>
            </a:pPr>
            <a:r>
              <a:rPr lang="en-US" b="1" baseline="0" dirty="0" err="1"/>
              <a:t>Ipoglicemia</a:t>
            </a:r>
            <a:endParaRPr lang="en-US" b="1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61168-A149-4094-AB8A-F2239E7583F5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0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Le due componenti del farmaco agiscono a livello del nucleo arcuato dell’ipotalamo e del sistema di gratificazione dopaminergico </a:t>
            </a:r>
            <a:r>
              <a:rPr lang="it-IT" b="0" i="0" dirty="0" err="1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mesolimbico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. In particolare, il bupropione è un debole inibitore della dopamina neuronale e della ricaptazione della noradrenalina. Stimola i neuroni ipotalamici produttori di pro-</a:t>
            </a:r>
            <a:r>
              <a:rPr lang="it-IT" b="0" i="0" dirty="0" err="1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opiomelanocortina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 (POMC) a rilasciare l'ormone che stimola l'alfa-melanocita (</a:t>
            </a:r>
            <a:r>
              <a:rPr lang="el-GR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α-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MSH); l’</a:t>
            </a:r>
            <a:r>
              <a:rPr lang="el-GR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α-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MSH a sua volta si lega ai recettori 4 della </a:t>
            </a:r>
            <a:r>
              <a:rPr lang="it-IT" b="0" i="0" dirty="0" err="1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melanocortina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 (MC4-R) inducendo a cascata un aumento del dispendio energetico e una riduzione dell’introduzione di cibo. I neuroni POMC, simultaneamente al rilascio di </a:t>
            </a:r>
            <a:r>
              <a:rPr lang="el-GR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α-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MSH, rilasciano anche </a:t>
            </a:r>
            <a:r>
              <a:rPr lang="el-GR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β-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endorfina che svolge un feed-back negativo sui neuroni POMC stessi determinando a una diminuzione del rilascio di </a:t>
            </a:r>
            <a:r>
              <a:rPr lang="el-GR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α-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MSH. Il Naltrexone è un’antagonista dei recettori </a:t>
            </a:r>
            <a:r>
              <a:rPr lang="el-GR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μ-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oppiacei e agisce bloccando il feed-back negativo instaurato dalla </a:t>
            </a:r>
            <a:r>
              <a:rPr lang="el-GR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β-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anose="020F0502020204030204" pitchFamily="34" charset="0"/>
              </a:rPr>
              <a:t>endorfina, determinando pertanto una più protratta stimolazione dei neuroni POMC</a:t>
            </a:r>
            <a:r>
              <a:rPr lang="it-IT" b="0" i="0" u="none" strike="noStrike" baseline="30000" dirty="0">
                <a:solidFill>
                  <a:srgbClr val="127DA9"/>
                </a:solidFill>
                <a:effectLst/>
                <a:latin typeface="inherit"/>
                <a:hlinkClick r:id="rId3"/>
              </a:rPr>
              <a:t>1</a:t>
            </a:r>
            <a:r>
              <a:rPr lang="it-IT" b="0" i="0" dirty="0">
                <a:solidFill>
                  <a:srgbClr val="4B4B4B"/>
                </a:solidFill>
                <a:effectLst/>
                <a:latin typeface="Raleway" pitchFamily="2" charset="77"/>
              </a:rPr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2568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AD52E-1D6A-43F7-88AC-109F45434C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41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8838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93D19-36DF-B09F-606D-EF00956F4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211930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9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22/03/24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751" y="1222189"/>
            <a:ext cx="6598023" cy="3285696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dirty="0"/>
              <a:t>L’OBESITÀ: I NUMERI, LA FISIOPATOLOGIA, LA TERAPIA OGGI E DOMANI</a:t>
            </a:r>
            <a:br>
              <a:rPr lang="it-IT" sz="2400" dirty="0"/>
            </a:br>
            <a:br>
              <a:rPr lang="it-IT" sz="3600" dirty="0"/>
            </a:br>
            <a:r>
              <a:rPr lang="it-IT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 farmaci: quali, quando e per quanto tempo</a:t>
            </a:r>
            <a:endParaRPr lang="it-IT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793" y="4182843"/>
            <a:ext cx="6489938" cy="1467164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>
                <a:solidFill>
                  <a:srgbClr val="E98B0D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Mirko Parasiliti-Caprino MD, PHD</a:t>
            </a:r>
          </a:p>
          <a:p>
            <a:pPr algn="ctr">
              <a:spcBef>
                <a:spcPts val="0"/>
              </a:spcBef>
            </a:pPr>
            <a:endParaRPr lang="it-IT" sz="1400" dirty="0">
              <a:solidFill>
                <a:srgbClr val="E98B0D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it-IT" sz="1400" dirty="0">
                <a:solidFill>
                  <a:srgbClr val="E98B0D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Endocrinologia, Diabetologia e Metabolismo</a:t>
            </a:r>
          </a:p>
          <a:p>
            <a:pPr algn="ctr">
              <a:spcBef>
                <a:spcPts val="0"/>
              </a:spcBef>
            </a:pPr>
            <a:r>
              <a:rPr lang="it-IT" sz="1400" dirty="0">
                <a:solidFill>
                  <a:srgbClr val="E98B0D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Dipartimento di Scienze Mediche</a:t>
            </a:r>
          </a:p>
          <a:p>
            <a:pPr algn="ctr">
              <a:spcBef>
                <a:spcPts val="0"/>
              </a:spcBef>
            </a:pPr>
            <a:r>
              <a:rPr lang="it-IT" sz="1400" dirty="0">
                <a:solidFill>
                  <a:srgbClr val="E98B0D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Università di Torino</a:t>
            </a:r>
            <a:endParaRPr lang="it-IT" sz="1400" dirty="0">
              <a:solidFill>
                <a:srgbClr val="E98B0D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A6C7A59-F6E2-5BE1-B328-5A1F005D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93" y="82854"/>
            <a:ext cx="2093352" cy="13316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3EAAB73-0FD0-0EA9-D3D0-087163FE3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716" y="5593653"/>
            <a:ext cx="2091943" cy="12028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DFAE38E-1638-037A-9B1F-DA72EF5ED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577"/>
          <a:stretch/>
        </p:blipFill>
        <p:spPr>
          <a:xfrm>
            <a:off x="5396750" y="5622917"/>
            <a:ext cx="1132549" cy="1041050"/>
          </a:xfrm>
          <a:prstGeom prst="rect">
            <a:avLst/>
          </a:prstGeom>
          <a:noFill/>
        </p:spPr>
      </p:pic>
      <p:pic>
        <p:nvPicPr>
          <p:cNvPr id="2050" name="Picture 2" descr="Nessuna descrizione della foto disponibile.">
            <a:extLst>
              <a:ext uri="{FF2B5EF4-FFF2-40B4-BE49-F238E27FC236}">
                <a16:creationId xmlns:a16="http://schemas.microsoft.com/office/drawing/2014/main" id="{D4561F03-7F0A-0465-05B3-96648FA7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52" y="5587206"/>
            <a:ext cx="1115121" cy="11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>
                <a:solidFill>
                  <a:schemeClr val="accent5"/>
                </a:solidFill>
                <a:latin typeface="Calibri"/>
                <a:cs typeface="Calibri"/>
              </a:rPr>
              <a:t>Drug Tolerability</a:t>
            </a:r>
            <a:endParaRPr lang="en-GB" sz="3200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851042" y="1742851"/>
            <a:ext cx="6489913" cy="4516280"/>
            <a:chOff x="2679192" y="2632489"/>
            <a:chExt cx="5385226" cy="3685032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l="59540" t="22800" r="1261" b="23467"/>
            <a:stretch/>
          </p:blipFill>
          <p:spPr>
            <a:xfrm>
              <a:off x="4479970" y="2632489"/>
              <a:ext cx="3584448" cy="3685032"/>
            </a:xfrm>
            <a:prstGeom prst="rect">
              <a:avLst/>
            </a:prstGeom>
          </p:spPr>
        </p:pic>
        <p:pic>
          <p:nvPicPr>
            <p:cNvPr id="5" name="Picture 2"/>
            <p:cNvPicPr/>
            <p:nvPr/>
          </p:nvPicPr>
          <p:blipFill rotWithShape="1">
            <a:blip r:embed="rId2"/>
            <a:srcRect l="1173" t="22845" r="78534" b="23467"/>
            <a:stretch/>
          </p:blipFill>
          <p:spPr>
            <a:xfrm>
              <a:off x="2679192" y="2632489"/>
              <a:ext cx="1855642" cy="3681984"/>
            </a:xfrm>
            <a:prstGeom prst="rect">
              <a:avLst/>
            </a:prstGeom>
          </p:spPr>
        </p:pic>
      </p:grpSp>
      <p:pic>
        <p:nvPicPr>
          <p:cNvPr id="7" name="Picture 2"/>
          <p:cNvPicPr/>
          <p:nvPr/>
        </p:nvPicPr>
        <p:blipFill rotWithShape="1">
          <a:blip r:embed="rId2"/>
          <a:srcRect l="953" t="1735" r="53567" b="85333"/>
          <a:stretch/>
        </p:blipFill>
        <p:spPr>
          <a:xfrm>
            <a:off x="4016649" y="598869"/>
            <a:ext cx="4158701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ing Soon Text on Grunge Background Graphic">
            <a:extLst>
              <a:ext uri="{FF2B5EF4-FFF2-40B4-BE49-F238E27FC236}">
                <a16:creationId xmlns:a16="http://schemas.microsoft.com/office/drawing/2014/main" id="{CF5B7A15-8D0C-B655-E18D-8CF4CF44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45" y="437284"/>
            <a:ext cx="7977909" cy="59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A69BE97-6AE5-350A-20E6-C04846F997BC}"/>
              </a:ext>
            </a:extLst>
          </p:cNvPr>
          <p:cNvSpPr/>
          <p:nvPr/>
        </p:nvSpPr>
        <p:spPr>
          <a:xfrm>
            <a:off x="8151665" y="4495800"/>
            <a:ext cx="21480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14716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9BEB8E-15B7-C6C6-2D59-B190ED42C857}"/>
              </a:ext>
            </a:extLst>
          </p:cNvPr>
          <p:cNvSpPr txBox="1"/>
          <p:nvPr/>
        </p:nvSpPr>
        <p:spPr>
          <a:xfrm>
            <a:off x="4162256" y="6488668"/>
            <a:ext cx="7973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b="0" i="0" dirty="0" err="1">
                <a:effectLst/>
                <a:latin typeface="Garamond" panose="02020404030301010803" pitchFamily="18" charset="0"/>
              </a:rPr>
              <a:t>Modified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 from </a:t>
            </a:r>
            <a:r>
              <a:rPr lang="it-IT" b="0" i="0" dirty="0" err="1">
                <a:effectLst/>
                <a:latin typeface="Garamond" panose="02020404030301010803" pitchFamily="18" charset="0"/>
              </a:rPr>
              <a:t>Wilding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 JPH et al. </a:t>
            </a:r>
            <a:r>
              <a:rPr lang="it-IT" b="0" i="0" dirty="0" err="1">
                <a:effectLst/>
                <a:latin typeface="Garamond" panose="02020404030301010803" pitchFamily="18" charset="0"/>
              </a:rPr>
              <a:t>N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 </a:t>
            </a:r>
            <a:r>
              <a:rPr lang="it-IT" b="0" i="0" dirty="0" err="1">
                <a:effectLst/>
                <a:latin typeface="Garamond" panose="02020404030301010803" pitchFamily="18" charset="0"/>
              </a:rPr>
              <a:t>Engl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 </a:t>
            </a:r>
            <a:r>
              <a:rPr lang="it-IT" b="0" i="0" dirty="0" err="1">
                <a:effectLst/>
                <a:latin typeface="Garamond" panose="02020404030301010803" pitchFamily="18" charset="0"/>
              </a:rPr>
              <a:t>J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 </a:t>
            </a:r>
            <a:r>
              <a:rPr lang="it-IT" b="0" i="0" dirty="0" err="1">
                <a:effectLst/>
                <a:latin typeface="Garamond" panose="02020404030301010803" pitchFamily="18" charset="0"/>
              </a:rPr>
              <a:t>Med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. 2021 Mar 18;384(11):989-1002</a:t>
            </a:r>
            <a:endParaRPr lang="en-GB" dirty="0">
              <a:latin typeface="Garamond" panose="02020404030301010803" pitchFamily="18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FCE8ABC-F8A4-AACC-0D31-A2A2BBB44A5E}"/>
              </a:ext>
            </a:extLst>
          </p:cNvPr>
          <p:cNvGrpSpPr/>
          <p:nvPr/>
        </p:nvGrpSpPr>
        <p:grpSpPr>
          <a:xfrm>
            <a:off x="1808706" y="1117105"/>
            <a:ext cx="8549187" cy="5270845"/>
            <a:chOff x="1300224" y="375871"/>
            <a:chExt cx="9656504" cy="5916253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DAD0FB3-73B0-7D03-BAAE-672E4142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8203" y="3326382"/>
              <a:ext cx="3558524" cy="2962379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9F563B66-ABAA-9E4B-CF84-3D1AC45D7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0224" y="391109"/>
              <a:ext cx="6097978" cy="5901015"/>
            </a:xfrm>
            <a:prstGeom prst="rect">
              <a:avLst/>
            </a:prstGeom>
          </p:spPr>
        </p:pic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110FFFC7-0600-3607-3836-4C551804D186}"/>
                </a:ext>
              </a:extLst>
            </p:cNvPr>
            <p:cNvCxnSpPr/>
            <p:nvPr/>
          </p:nvCxnSpPr>
          <p:spPr>
            <a:xfrm flipH="1">
              <a:off x="1300224" y="391109"/>
              <a:ext cx="60979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166829C2-294A-ACBC-0A2C-653C12116AA3}"/>
                </a:ext>
              </a:extLst>
            </p:cNvPr>
            <p:cNvCxnSpPr>
              <a:cxnSpLocks/>
            </p:cNvCxnSpPr>
            <p:nvPr/>
          </p:nvCxnSpPr>
          <p:spPr>
            <a:xfrm>
              <a:off x="1300224" y="375871"/>
              <a:ext cx="0" cy="5901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9D769FF-1326-FB0B-5FB1-206950E9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8204" y="376854"/>
              <a:ext cx="3558524" cy="2954764"/>
            </a:xfrm>
            <a:prstGeom prst="rect">
              <a:avLst/>
            </a:prstGeom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46FFB0-7A07-17BD-F1DA-46DEBABE2714}"/>
              </a:ext>
            </a:extLst>
          </p:cNvPr>
          <p:cNvSpPr txBox="1"/>
          <p:nvPr/>
        </p:nvSpPr>
        <p:spPr>
          <a:xfrm>
            <a:off x="-675734" y="201800"/>
            <a:ext cx="734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Semaglutide</a:t>
            </a:r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2.4 mg </a:t>
            </a:r>
            <a:r>
              <a:rPr lang="en-GB" sz="2400" dirty="0">
                <a:solidFill>
                  <a:srgbClr val="C00000"/>
                </a:solidFill>
                <a:latin typeface="Garamond" panose="02020404030301010803" pitchFamily="18" charset="0"/>
              </a:rPr>
              <a:t>(weekly subcutaneous)</a:t>
            </a:r>
            <a:endParaRPr lang="en-GB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6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550046D5-26BF-A660-9FE2-EF790A94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07" y="6469677"/>
            <a:ext cx="6633841" cy="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err="1">
                <a:latin typeface="Garamond" panose="02020404030301010803" pitchFamily="18" charset="0"/>
              </a:rPr>
              <a:t>Lincoff</a:t>
            </a:r>
            <a:r>
              <a:rPr lang="en-GB" dirty="0">
                <a:latin typeface="Garamond" panose="02020404030301010803" pitchFamily="18" charset="0"/>
              </a:rPr>
              <a:t> AM et al. N </a:t>
            </a:r>
            <a:r>
              <a:rPr lang="en-GB" dirty="0" err="1">
                <a:latin typeface="Garamond" panose="02020404030301010803" pitchFamily="18" charset="0"/>
              </a:rPr>
              <a:t>Engl</a:t>
            </a:r>
            <a:r>
              <a:rPr lang="en-GB" dirty="0">
                <a:latin typeface="Garamond" panose="02020404030301010803" pitchFamily="18" charset="0"/>
              </a:rPr>
              <a:t> J Med. 2023;389:2221-2232</a:t>
            </a:r>
          </a:p>
        </p:txBody>
      </p:sp>
      <p:pic>
        <p:nvPicPr>
          <p:cNvPr id="7" name="Picture 5" descr="Image">
            <a:extLst>
              <a:ext uri="{FF2B5EF4-FFF2-40B4-BE49-F238E27FC236}">
                <a16:creationId xmlns:a16="http://schemas.microsoft.com/office/drawing/2014/main" id="{1AA61107-DBC7-D671-764F-72228B308E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483" y="942848"/>
            <a:ext cx="6523034" cy="53947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CBD916-5F62-5D23-572C-948BB3BF4E34}"/>
              </a:ext>
            </a:extLst>
          </p:cNvPr>
          <p:cNvSpPr txBox="1"/>
          <p:nvPr/>
        </p:nvSpPr>
        <p:spPr>
          <a:xfrm>
            <a:off x="448886" y="3085779"/>
            <a:ext cx="1845427" cy="113877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CVOT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E02D98-E1B9-DB5D-E524-6FF0A19ED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076" y="86165"/>
            <a:ext cx="6264268" cy="7544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66922A-DFBE-EFDA-6117-C9E7CD4ED482}"/>
              </a:ext>
            </a:extLst>
          </p:cNvPr>
          <p:cNvSpPr txBox="1"/>
          <p:nvPr/>
        </p:nvSpPr>
        <p:spPr>
          <a:xfrm>
            <a:off x="-675734" y="201800"/>
            <a:ext cx="734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Semaglutide</a:t>
            </a:r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2.4 mg </a:t>
            </a:r>
            <a:r>
              <a:rPr lang="en-GB" sz="2400" dirty="0">
                <a:solidFill>
                  <a:srgbClr val="C00000"/>
                </a:solidFill>
                <a:latin typeface="Garamond" panose="02020404030301010803" pitchFamily="18" charset="0"/>
              </a:rPr>
              <a:t>(weekly subcutaneous)</a:t>
            </a:r>
            <a:endParaRPr lang="en-GB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6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C69DC275-B795-1B82-2961-71279F01D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974" y="6456363"/>
            <a:ext cx="593785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err="1">
                <a:latin typeface="Garamond" panose="02020404030301010803" pitchFamily="18" charset="0"/>
              </a:rPr>
              <a:t>Jastreboff</a:t>
            </a:r>
            <a:r>
              <a:rPr lang="en-GB" sz="2000" dirty="0">
                <a:latin typeface="Garamond" panose="02020404030301010803" pitchFamily="18" charset="0"/>
              </a:rPr>
              <a:t> AM et al. N </a:t>
            </a:r>
            <a:r>
              <a:rPr lang="en-GB" sz="2000" dirty="0" err="1">
                <a:latin typeface="Garamond" panose="02020404030301010803" pitchFamily="18" charset="0"/>
              </a:rPr>
              <a:t>Engl</a:t>
            </a:r>
            <a:r>
              <a:rPr lang="en-GB" sz="2000" dirty="0">
                <a:latin typeface="Garamond" panose="02020404030301010803" pitchFamily="18" charset="0"/>
              </a:rPr>
              <a:t> J Med 2022;387:205-216</a:t>
            </a:r>
          </a:p>
        </p:txBody>
      </p:sp>
      <p:pic>
        <p:nvPicPr>
          <p:cNvPr id="9" name="Picture 5" descr="Image">
            <a:extLst>
              <a:ext uri="{FF2B5EF4-FFF2-40B4-BE49-F238E27FC236}">
                <a16:creationId xmlns:a16="http://schemas.microsoft.com/office/drawing/2014/main" id="{75E596D7-266D-CC56-E37D-6B89262D5F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482" y="271940"/>
            <a:ext cx="6461426" cy="597016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DF93DB-41DD-0065-D204-C7BC10DDF7C5}"/>
              </a:ext>
            </a:extLst>
          </p:cNvPr>
          <p:cNvSpPr txBox="1"/>
          <p:nvPr/>
        </p:nvSpPr>
        <p:spPr>
          <a:xfrm>
            <a:off x="228599" y="271940"/>
            <a:ext cx="4733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Tirzepatide</a:t>
            </a:r>
          </a:p>
          <a:p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n-GB" sz="2400" dirty="0">
                <a:solidFill>
                  <a:srgbClr val="C00000"/>
                </a:solidFill>
                <a:latin typeface="Garamond" panose="02020404030301010803" pitchFamily="18" charset="0"/>
              </a:rPr>
              <a:t>(weekly subcutaneous)</a:t>
            </a:r>
            <a:endParaRPr lang="en-GB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en-GB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0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22E2E94-AD0C-3449-26EC-7D81BDB4C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1521">
            <a:off x="1770714" y="324860"/>
            <a:ext cx="4279540" cy="60795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D65DC-E9F6-C8CA-B471-4CA290CBB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4769">
            <a:off x="6252171" y="478109"/>
            <a:ext cx="4160566" cy="62177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D51A11-5DB8-1311-9A56-12F4EBBD6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1385">
            <a:off x="9515323" y="2793796"/>
            <a:ext cx="2661560" cy="382693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C2B449-A072-60AF-BBD7-19D58C86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4" y="1743182"/>
            <a:ext cx="10058400" cy="34416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What is far from us </a:t>
            </a:r>
          </a:p>
          <a:p>
            <a:pPr marL="0" indent="0" algn="ctr">
              <a:buNone/>
            </a:pP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but still</a:t>
            </a:r>
          </a:p>
          <a:p>
            <a:pPr marL="0" indent="0" algn="ctr">
              <a:buNone/>
            </a:pP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extremely fascinating…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1CC424D-3A6B-50BF-E0C8-B7B10E821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7462">
            <a:off x="-350602" y="-277922"/>
            <a:ext cx="2834803" cy="40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11BEAF-35C7-6219-9557-7DC454226936}"/>
              </a:ext>
            </a:extLst>
          </p:cNvPr>
          <p:cNvSpPr txBox="1"/>
          <p:nvPr/>
        </p:nvSpPr>
        <p:spPr>
          <a:xfrm>
            <a:off x="-1517884" y="576613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sz="2000" dirty="0">
                <a:effectLst/>
                <a:latin typeface="Garamond" panose="02020404030301010803" pitchFamily="18" charset="0"/>
              </a:rPr>
            </a:br>
            <a:endParaRPr lang="it-IT" sz="2000" dirty="0">
              <a:effectLst/>
              <a:latin typeface="Garamond" panose="02020404030301010803" pitchFamily="18" charset="0"/>
            </a:endParaRPr>
          </a:p>
          <a:p>
            <a:pPr algn="r"/>
            <a:r>
              <a:rPr lang="it-IT" sz="2000" dirty="0">
                <a:effectLst/>
                <a:latin typeface="Garamond" panose="02020404030301010803" pitchFamily="18" charset="0"/>
              </a:rPr>
              <a:t> </a:t>
            </a:r>
            <a:r>
              <a:rPr lang="it-IT" sz="2000" dirty="0" err="1">
                <a:effectLst/>
                <a:latin typeface="Garamond" panose="02020404030301010803" pitchFamily="18" charset="0"/>
              </a:rPr>
              <a:t>Enebo</a:t>
            </a:r>
            <a:r>
              <a:rPr lang="it-IT" sz="2000" dirty="0">
                <a:effectLst/>
                <a:latin typeface="Garamond" panose="02020404030301010803" pitchFamily="18" charset="0"/>
              </a:rPr>
              <a:t> LP et al. Lancet 2021; 397: 1736–48 </a:t>
            </a:r>
          </a:p>
          <a:p>
            <a:pPr algn="r"/>
            <a:endParaRPr lang="it-IT" sz="2000" dirty="0">
              <a:effectLst/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EEBB09-A628-1803-60C9-C206B6C6CCA2}"/>
              </a:ext>
            </a:extLst>
          </p:cNvPr>
          <p:cNvSpPr txBox="1"/>
          <p:nvPr/>
        </p:nvSpPr>
        <p:spPr>
          <a:xfrm>
            <a:off x="908284" y="2828834"/>
            <a:ext cx="349847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Phase 1b trial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in patients with 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Overweight or Obesity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8A2C8E-4398-265E-B5CB-9EDE9B229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" t="1073" r="1344" b="59"/>
          <a:stretch/>
        </p:blipFill>
        <p:spPr>
          <a:xfrm>
            <a:off x="5460532" y="254005"/>
            <a:ext cx="5823184" cy="634998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A88BD8-7CB8-1D2E-8A47-B55621A35530}"/>
              </a:ext>
            </a:extLst>
          </p:cNvPr>
          <p:cNvSpPr txBox="1"/>
          <p:nvPr/>
        </p:nvSpPr>
        <p:spPr>
          <a:xfrm>
            <a:off x="228599" y="271940"/>
            <a:ext cx="4349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Cagrilintide/Semaglutide</a:t>
            </a:r>
          </a:p>
          <a:p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(weekly subcutaneous)</a:t>
            </a:r>
            <a:endParaRPr lang="en-GB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9953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975BB-1F4B-1E07-3AA3-BD437C4C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31" y="213756"/>
            <a:ext cx="4294112" cy="57296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Oral Semaglutide 50 mg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D796D0-E3E9-4B23-D87D-82C68BDE22FC}"/>
              </a:ext>
            </a:extLst>
          </p:cNvPr>
          <p:cNvSpPr txBox="1"/>
          <p:nvPr/>
        </p:nvSpPr>
        <p:spPr>
          <a:xfrm>
            <a:off x="6350331" y="6356078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0" i="0" dirty="0" err="1">
                <a:effectLst/>
                <a:latin typeface="Garamond" panose="02020404030301010803" pitchFamily="18" charset="0"/>
              </a:rPr>
              <a:t>Knop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 FK et al. Lancet. 2023 </a:t>
            </a:r>
            <a:r>
              <a:rPr lang="it-IT" sz="2000" b="0" i="0" dirty="0" err="1">
                <a:effectLst/>
                <a:latin typeface="Garamond" panose="02020404030301010803" pitchFamily="18" charset="0"/>
              </a:rPr>
              <a:t>Aug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 26;402(10403):705-719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F1F082-1B85-6A0E-5E1A-A15237FF6C77}"/>
              </a:ext>
            </a:extLst>
          </p:cNvPr>
          <p:cNvSpPr txBox="1"/>
          <p:nvPr/>
        </p:nvSpPr>
        <p:spPr>
          <a:xfrm>
            <a:off x="206631" y="2503534"/>
            <a:ext cx="349847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OASIS 1</a:t>
            </a:r>
          </a:p>
          <a:p>
            <a:pPr algn="ctr"/>
            <a:endParaRPr lang="en-GB" sz="2400" b="1" dirty="0">
              <a:latin typeface="Garamond" panose="02020404030301010803" pitchFamily="18" charset="0"/>
            </a:endParaRP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Phase 3 trial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in patients with 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Overweight or Obesity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FAFBD65-243C-53A4-E1A9-9D54D32E9480}"/>
              </a:ext>
            </a:extLst>
          </p:cNvPr>
          <p:cNvGrpSpPr/>
          <p:nvPr/>
        </p:nvGrpSpPr>
        <p:grpSpPr>
          <a:xfrm>
            <a:off x="4074226" y="923237"/>
            <a:ext cx="7772400" cy="5109702"/>
            <a:chOff x="4074226" y="923237"/>
            <a:chExt cx="7772400" cy="510970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A65C6A3-F90E-78E3-73B7-FB6278427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4226" y="923237"/>
              <a:ext cx="7772400" cy="2683786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971FA2A-8178-9DF9-68A2-EA6EA00E7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4226" y="3743544"/>
              <a:ext cx="7772400" cy="2289395"/>
            </a:xfrm>
            <a:prstGeom prst="rect">
              <a:avLst/>
            </a:prstGeom>
          </p:spPr>
        </p:pic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EB9A9836-E219-97B6-1424-65828EF20BDE}"/>
                </a:ext>
              </a:extLst>
            </p:cNvPr>
            <p:cNvCxnSpPr>
              <a:cxnSpLocks/>
            </p:cNvCxnSpPr>
            <p:nvPr/>
          </p:nvCxnSpPr>
          <p:spPr>
            <a:xfrm>
              <a:off x="4074226" y="935112"/>
              <a:ext cx="0" cy="507583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FFFC84A8-DA4B-C639-F12C-DCE3CE41FE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45636" y="923237"/>
              <a:ext cx="0" cy="507583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2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D796D0-E3E9-4B23-D87D-82C68BDE22FC}"/>
              </a:ext>
            </a:extLst>
          </p:cNvPr>
          <p:cNvSpPr txBox="1"/>
          <p:nvPr/>
        </p:nvSpPr>
        <p:spPr>
          <a:xfrm>
            <a:off x="7216042" y="6410390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Garamond" panose="02020404030301010803" pitchFamily="18" charset="0"/>
              </a:rPr>
              <a:t>Wharton </a:t>
            </a:r>
            <a:r>
              <a:rPr lang="it-IT" sz="2000" dirty="0" err="1">
                <a:effectLst/>
                <a:latin typeface="Garamond" panose="02020404030301010803" pitchFamily="18" charset="0"/>
              </a:rPr>
              <a:t>S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 et al. </a:t>
            </a:r>
            <a:r>
              <a:rPr lang="it-IT" sz="2000" dirty="0" err="1">
                <a:effectLst/>
                <a:latin typeface="Garamond" panose="02020404030301010803" pitchFamily="18" charset="0"/>
              </a:rPr>
              <a:t>N</a:t>
            </a:r>
            <a:r>
              <a:rPr lang="it-IT" sz="2000" dirty="0">
                <a:effectLst/>
                <a:latin typeface="Garamond" panose="02020404030301010803" pitchFamily="18" charset="0"/>
              </a:rPr>
              <a:t> </a:t>
            </a:r>
            <a:r>
              <a:rPr lang="it-IT" sz="2000" dirty="0" err="1">
                <a:effectLst/>
                <a:latin typeface="Garamond" panose="02020404030301010803" pitchFamily="18" charset="0"/>
              </a:rPr>
              <a:t>Engl</a:t>
            </a:r>
            <a:r>
              <a:rPr lang="it-IT" sz="2000" dirty="0">
                <a:effectLst/>
                <a:latin typeface="Garamond" panose="02020404030301010803" pitchFamily="18" charset="0"/>
              </a:rPr>
              <a:t> </a:t>
            </a:r>
            <a:r>
              <a:rPr lang="it-IT" sz="2000" dirty="0" err="1">
                <a:effectLst/>
                <a:latin typeface="Garamond" panose="02020404030301010803" pitchFamily="18" charset="0"/>
              </a:rPr>
              <a:t>J</a:t>
            </a:r>
            <a:r>
              <a:rPr lang="it-IT" sz="2000" dirty="0">
                <a:effectLst/>
                <a:latin typeface="Garamond" panose="02020404030301010803" pitchFamily="18" charset="0"/>
              </a:rPr>
              <a:t> </a:t>
            </a:r>
            <a:r>
              <a:rPr lang="it-IT" sz="2000" dirty="0" err="1">
                <a:effectLst/>
                <a:latin typeface="Garamond" panose="02020404030301010803" pitchFamily="18" charset="0"/>
              </a:rPr>
              <a:t>Med</a:t>
            </a:r>
            <a:r>
              <a:rPr lang="it-IT" sz="2000" dirty="0">
                <a:effectLst/>
                <a:latin typeface="Garamond" panose="02020404030301010803" pitchFamily="18" charset="0"/>
              </a:rPr>
              <a:t> 2023;389:877-88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F1F082-1B85-6A0E-5E1A-A15237FF6C77}"/>
              </a:ext>
            </a:extLst>
          </p:cNvPr>
          <p:cNvSpPr txBox="1"/>
          <p:nvPr/>
        </p:nvSpPr>
        <p:spPr>
          <a:xfrm>
            <a:off x="206631" y="2208810"/>
            <a:ext cx="349847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GZGI</a:t>
            </a:r>
          </a:p>
          <a:p>
            <a:pPr algn="ctr"/>
            <a:endParaRPr lang="en-GB" sz="2400" b="1" dirty="0">
              <a:latin typeface="Garamond" panose="02020404030301010803" pitchFamily="18" charset="0"/>
            </a:endParaRP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Phase 2 trial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in patients with 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Overweight or Obesity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000044-0A74-A607-710C-565FB7FAA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841"/>
          <a:stretch/>
        </p:blipFill>
        <p:spPr>
          <a:xfrm>
            <a:off x="4097977" y="786716"/>
            <a:ext cx="7052953" cy="5530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85FC658-AB36-23E4-4E14-D383A3FF6F67}"/>
              </a:ext>
            </a:extLst>
          </p:cNvPr>
          <p:cNvSpPr txBox="1">
            <a:spLocks/>
          </p:cNvSpPr>
          <p:nvPr/>
        </p:nvSpPr>
        <p:spPr>
          <a:xfrm>
            <a:off x="206631" y="-66404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Orforglipron </a:t>
            </a:r>
            <a:r>
              <a:rPr lang="en-GB" sz="3200" b="0" dirty="0">
                <a:solidFill>
                  <a:srgbClr val="C00000"/>
                </a:solidFill>
                <a:latin typeface="Garamond" panose="02020404030301010803" pitchFamily="18" charset="0"/>
              </a:rPr>
              <a:t>(oral)</a:t>
            </a:r>
          </a:p>
        </p:txBody>
      </p:sp>
    </p:spTree>
    <p:extLst>
      <p:ext uri="{BB962C8B-B14F-4D97-AF65-F5344CB8AC3E}">
        <p14:creationId xmlns:p14="http://schemas.microsoft.com/office/powerpoint/2010/main" val="163269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9B4923-CA56-53ED-2DF1-7D2D0E40B16A}"/>
              </a:ext>
            </a:extLst>
          </p:cNvPr>
          <p:cNvSpPr txBox="1"/>
          <p:nvPr/>
        </p:nvSpPr>
        <p:spPr>
          <a:xfrm>
            <a:off x="-3094511" y="6496293"/>
            <a:ext cx="7733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dirty="0" err="1">
                <a:effectLst/>
                <a:latin typeface="Garamond" panose="02020404030301010803" pitchFamily="18" charset="0"/>
              </a:rPr>
              <a:t>Jastreboff</a:t>
            </a:r>
            <a:r>
              <a:rPr lang="it-IT" sz="1400" dirty="0">
                <a:effectLst/>
                <a:latin typeface="Garamond" panose="02020404030301010803" pitchFamily="18" charset="0"/>
              </a:rPr>
              <a:t> </a:t>
            </a:r>
            <a:r>
              <a:rPr lang="it-IT" sz="1400" dirty="0">
                <a:latin typeface="Garamond" panose="02020404030301010803" pitchFamily="18" charset="0"/>
              </a:rPr>
              <a:t>AM et al. </a:t>
            </a:r>
            <a:r>
              <a:rPr lang="it-IT" sz="1400" b="0" i="0" dirty="0" err="1">
                <a:effectLst/>
                <a:latin typeface="Garamond" panose="02020404030301010803" pitchFamily="18" charset="0"/>
              </a:rPr>
              <a:t>N</a:t>
            </a:r>
            <a:r>
              <a:rPr lang="it-IT" sz="1400" b="0" i="0" dirty="0">
                <a:effectLst/>
                <a:latin typeface="Garamond" panose="02020404030301010803" pitchFamily="18" charset="0"/>
              </a:rPr>
              <a:t> </a:t>
            </a:r>
            <a:r>
              <a:rPr lang="it-IT" sz="1400" b="0" i="0" dirty="0" err="1">
                <a:effectLst/>
                <a:latin typeface="Garamond" panose="02020404030301010803" pitchFamily="18" charset="0"/>
              </a:rPr>
              <a:t>Engl</a:t>
            </a:r>
            <a:r>
              <a:rPr lang="it-IT" sz="1400" b="0" i="0" dirty="0">
                <a:effectLst/>
                <a:latin typeface="Garamond" panose="02020404030301010803" pitchFamily="18" charset="0"/>
              </a:rPr>
              <a:t> </a:t>
            </a:r>
            <a:r>
              <a:rPr lang="it-IT" sz="1400" b="0" i="0" dirty="0" err="1">
                <a:effectLst/>
                <a:latin typeface="Garamond" panose="02020404030301010803" pitchFamily="18" charset="0"/>
              </a:rPr>
              <a:t>J</a:t>
            </a:r>
            <a:r>
              <a:rPr lang="it-IT" sz="1400" b="0" i="0" dirty="0">
                <a:effectLst/>
                <a:latin typeface="Garamond" panose="02020404030301010803" pitchFamily="18" charset="0"/>
              </a:rPr>
              <a:t> </a:t>
            </a:r>
            <a:r>
              <a:rPr lang="it-IT" sz="1400" b="0" i="0" dirty="0" err="1">
                <a:effectLst/>
                <a:latin typeface="Garamond" panose="02020404030301010803" pitchFamily="18" charset="0"/>
              </a:rPr>
              <a:t>Med</a:t>
            </a:r>
            <a:r>
              <a:rPr lang="it-IT" sz="1400" b="0" i="0" dirty="0">
                <a:effectLst/>
                <a:latin typeface="Garamond" panose="02020404030301010803" pitchFamily="18" charset="0"/>
              </a:rPr>
              <a:t>. 2023 </a:t>
            </a:r>
            <a:r>
              <a:rPr lang="it-IT" sz="1400" b="0" i="0" dirty="0" err="1">
                <a:effectLst/>
                <a:latin typeface="Garamond" panose="02020404030301010803" pitchFamily="18" charset="0"/>
              </a:rPr>
              <a:t>Aug</a:t>
            </a:r>
            <a:r>
              <a:rPr lang="it-IT" sz="1400" b="0" i="0" dirty="0">
                <a:effectLst/>
                <a:latin typeface="Garamond" panose="02020404030301010803" pitchFamily="18" charset="0"/>
              </a:rPr>
              <a:t> 10;389(6):514-526</a:t>
            </a:r>
            <a:endParaRPr lang="it-IT" sz="1400" dirty="0"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6EDAB4C-0541-54CD-4EB2-69DFA088A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5"/>
          <a:stretch/>
        </p:blipFill>
        <p:spPr>
          <a:xfrm>
            <a:off x="118694" y="2045907"/>
            <a:ext cx="4904567" cy="3447062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8793362D-9C49-20B9-D610-0A50089BE371}"/>
              </a:ext>
            </a:extLst>
          </p:cNvPr>
          <p:cNvGrpSpPr/>
          <p:nvPr/>
        </p:nvGrpSpPr>
        <p:grpSpPr>
          <a:xfrm>
            <a:off x="5130082" y="396315"/>
            <a:ext cx="6943223" cy="6253867"/>
            <a:chOff x="5130082" y="396315"/>
            <a:chExt cx="6943223" cy="6253867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0B9F824-2E20-6557-5EC1-936800AB1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"/>
            <a:stretch/>
          </p:blipFill>
          <p:spPr>
            <a:xfrm>
              <a:off x="5130082" y="396315"/>
              <a:ext cx="6943223" cy="6253867"/>
            </a:xfrm>
            <a:prstGeom prst="rect">
              <a:avLst/>
            </a:prstGeom>
          </p:spPr>
        </p:pic>
        <p:cxnSp>
          <p:nvCxnSpPr>
            <p:cNvPr id="4" name="Connettore 1 3">
              <a:extLst>
                <a:ext uri="{FF2B5EF4-FFF2-40B4-BE49-F238E27FC236}">
                  <a16:creationId xmlns:a16="http://schemas.microsoft.com/office/drawing/2014/main" id="{0B87D124-D252-A87B-9F9A-4766A7C0463B}"/>
                </a:ext>
              </a:extLst>
            </p:cNvPr>
            <p:cNvCxnSpPr>
              <a:cxnSpLocks/>
            </p:cNvCxnSpPr>
            <p:nvPr/>
          </p:nvCxnSpPr>
          <p:spPr>
            <a:xfrm>
              <a:off x="5141957" y="6650182"/>
              <a:ext cx="68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42ADA5-0B1E-9389-F496-5AD6BE9ED203}"/>
              </a:ext>
            </a:extLst>
          </p:cNvPr>
          <p:cNvSpPr txBox="1"/>
          <p:nvPr/>
        </p:nvSpPr>
        <p:spPr>
          <a:xfrm>
            <a:off x="201881" y="201881"/>
            <a:ext cx="4940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Retatrutide </a:t>
            </a:r>
          </a:p>
          <a:p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(weekly subcutaneous)</a:t>
            </a:r>
          </a:p>
        </p:txBody>
      </p:sp>
    </p:spTree>
    <p:extLst>
      <p:ext uri="{BB962C8B-B14F-4D97-AF65-F5344CB8AC3E}">
        <p14:creationId xmlns:p14="http://schemas.microsoft.com/office/powerpoint/2010/main" val="187888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16C3F-501C-35CD-DDED-2AFD5C5D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654" y="173673"/>
            <a:ext cx="8408689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Fundamentals of care in obesity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C2AA9E-0A41-8A40-5255-8E3FD54F3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9" t="21717" r="36417" b="15810"/>
          <a:stretch/>
        </p:blipFill>
        <p:spPr>
          <a:xfrm>
            <a:off x="3021543" y="1458992"/>
            <a:ext cx="6148913" cy="4818888"/>
          </a:xfrm>
          <a:prstGeom prst="triangle">
            <a:avLst>
              <a:gd name="adj" fmla="val 50000"/>
            </a:avLst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8258E1-0A53-7680-F8EA-12FF31DB74EC}"/>
              </a:ext>
            </a:extLst>
          </p:cNvPr>
          <p:cNvSpPr txBox="1"/>
          <p:nvPr/>
        </p:nvSpPr>
        <p:spPr>
          <a:xfrm>
            <a:off x="8898423" y="4850622"/>
            <a:ext cx="2897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Fundamental to all obesity management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CF08EB-2625-A3DC-F13B-13E1FF9D03B7}"/>
              </a:ext>
            </a:extLst>
          </p:cNvPr>
          <p:cNvSpPr txBox="1"/>
          <p:nvPr/>
        </p:nvSpPr>
        <p:spPr>
          <a:xfrm rot="3423415">
            <a:off x="6416531" y="2969567"/>
            <a:ext cx="2922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Adjuncts only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6E1859-0322-01B3-ABE5-E600D04D0A96}"/>
              </a:ext>
            </a:extLst>
          </p:cNvPr>
          <p:cNvSpPr txBox="1"/>
          <p:nvPr/>
        </p:nvSpPr>
        <p:spPr>
          <a:xfrm>
            <a:off x="442305" y="2354014"/>
            <a:ext cx="4296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</a:rPr>
              <a:t>Integrated and multi-modal approach</a:t>
            </a:r>
          </a:p>
          <a:p>
            <a:pPr marL="0" indent="0">
              <a:buNone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</a:rPr>
              <a:t>Multi-disciplinary team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61BAF7-7BAE-2F3B-9345-4ACC5ED06E06}"/>
              </a:ext>
            </a:extLst>
          </p:cNvPr>
          <p:cNvSpPr txBox="1"/>
          <p:nvPr/>
        </p:nvSpPr>
        <p:spPr>
          <a:xfrm>
            <a:off x="7683500" y="6474554"/>
            <a:ext cx="450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Garamond" panose="02020404030301010803" pitchFamily="18" charset="0"/>
              </a:rPr>
              <a:t>Modified from Endocrine Society, 2018</a:t>
            </a:r>
          </a:p>
        </p:txBody>
      </p:sp>
    </p:spTree>
    <p:extLst>
      <p:ext uri="{BB962C8B-B14F-4D97-AF65-F5344CB8AC3E}">
        <p14:creationId xmlns:p14="http://schemas.microsoft.com/office/powerpoint/2010/main" val="209167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51827-8B78-E5F5-91BF-5AE5D288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04" y="267152"/>
            <a:ext cx="4496806" cy="1450757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dirty="0">
                <a:solidFill>
                  <a:srgbClr val="003773"/>
                </a:solidFill>
                <a:latin typeface="Garamond" panose="02020404030301010803" pitchFamily="18" charset="0"/>
              </a:rPr>
              <a:t>Dual agonists</a:t>
            </a:r>
            <a:br>
              <a:rPr lang="en-GB" sz="3600" dirty="0">
                <a:solidFill>
                  <a:srgbClr val="003773"/>
                </a:solidFill>
                <a:latin typeface="Garamond" panose="02020404030301010803" pitchFamily="18" charset="0"/>
              </a:rPr>
            </a:br>
            <a:r>
              <a:rPr lang="en-GB" sz="3600" dirty="0">
                <a:solidFill>
                  <a:srgbClr val="003773"/>
                </a:solidFill>
                <a:latin typeface="Garamond" panose="02020404030301010803" pitchFamily="18" charset="0"/>
              </a:rPr>
              <a:t>GLP-1 and </a:t>
            </a:r>
            <a:r>
              <a:rPr lang="en-GB" sz="3600" dirty="0" err="1">
                <a:solidFill>
                  <a:srgbClr val="003773"/>
                </a:solidFill>
                <a:latin typeface="Garamond" panose="02020404030301010803" pitchFamily="18" charset="0"/>
              </a:rPr>
              <a:t>GCGr</a:t>
            </a:r>
            <a:r>
              <a:rPr lang="en-GB" sz="3600" dirty="0">
                <a:solidFill>
                  <a:srgbClr val="003773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45AF1F-95B7-5E31-EBFD-390E505D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99" y="2528453"/>
            <a:ext cx="4879452" cy="3200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>
                <a:solidFill>
                  <a:srgbClr val="003773"/>
                </a:solidFill>
                <a:latin typeface="Garamond" panose="02020404030301010803" pitchFamily="18" charset="0"/>
              </a:rPr>
              <a:t>Bamadutide (SAR425899)</a:t>
            </a:r>
          </a:p>
          <a:p>
            <a:pPr marL="0" indent="0" algn="ctr">
              <a:buNone/>
            </a:pPr>
            <a:r>
              <a:rPr lang="en-GB" sz="2400">
                <a:solidFill>
                  <a:srgbClr val="003773"/>
                </a:solidFill>
                <a:latin typeface="Garamond" panose="02020404030301010803" pitchFamily="18" charset="0"/>
              </a:rPr>
              <a:t>Cotadutide </a:t>
            </a:r>
          </a:p>
          <a:p>
            <a:pPr marL="0" indent="0" algn="ctr">
              <a:buNone/>
            </a:pPr>
            <a:endParaRPr lang="en-GB" sz="2400">
              <a:solidFill>
                <a:srgbClr val="003773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3773"/>
                </a:solidFill>
                <a:latin typeface="Garamond" panose="02020404030301010803" pitchFamily="18" charset="0"/>
              </a:rPr>
              <a:t>Pemvitutide</a:t>
            </a:r>
          </a:p>
          <a:p>
            <a:pPr marL="0" indent="0" algn="ctr">
              <a:buNone/>
            </a:pPr>
            <a:r>
              <a:rPr lang="en-GB" sz="2400">
                <a:solidFill>
                  <a:srgbClr val="003773"/>
                </a:solidFill>
                <a:latin typeface="Garamond" panose="02020404030301010803" pitchFamily="18" charset="0"/>
              </a:rPr>
              <a:t>Mazdutide</a:t>
            </a:r>
          </a:p>
          <a:p>
            <a:pPr marL="0" indent="0" algn="ctr">
              <a:buNone/>
            </a:pPr>
            <a:r>
              <a:rPr lang="en-GB" sz="2400">
                <a:solidFill>
                  <a:srgbClr val="003773"/>
                </a:solidFill>
                <a:latin typeface="Garamond" panose="02020404030301010803" pitchFamily="18" charset="0"/>
              </a:rPr>
              <a:t>Survodutide (BI456906)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812CA00-AA49-6564-3D48-6E98F7962194}"/>
              </a:ext>
            </a:extLst>
          </p:cNvPr>
          <p:cNvSpPr txBox="1">
            <a:spLocks/>
          </p:cNvSpPr>
          <p:nvPr/>
        </p:nvSpPr>
        <p:spPr>
          <a:xfrm>
            <a:off x="6613489" y="282045"/>
            <a:ext cx="5149141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solidFill>
                  <a:srgbClr val="003773"/>
                </a:solidFill>
                <a:latin typeface="Garamond" panose="02020404030301010803" pitchFamily="18" charset="0"/>
              </a:rPr>
              <a:t>Triple agonists </a:t>
            </a:r>
          </a:p>
          <a:p>
            <a:pPr algn="ctr"/>
            <a:r>
              <a:rPr lang="en-GB" sz="3600">
                <a:solidFill>
                  <a:srgbClr val="003773"/>
                </a:solidFill>
                <a:latin typeface="Garamond" panose="02020404030301010803" pitchFamily="18" charset="0"/>
              </a:rPr>
              <a:t>GIP, GLP-1, and GCGr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A8148D2-B95E-72E3-2653-A1F0C45781D0}"/>
              </a:ext>
            </a:extLst>
          </p:cNvPr>
          <p:cNvSpPr txBox="1">
            <a:spLocks/>
          </p:cNvSpPr>
          <p:nvPr/>
        </p:nvSpPr>
        <p:spPr>
          <a:xfrm>
            <a:off x="7170895" y="2104708"/>
            <a:ext cx="4034325" cy="11310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it-IT" sz="2400" b="0" i="0" dirty="0" err="1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Efocipegtrutide</a:t>
            </a:r>
            <a:r>
              <a:rPr lang="it-IT" sz="2400" b="0" i="0" dirty="0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 (</a:t>
            </a:r>
            <a:r>
              <a:rPr lang="it-IT" sz="2400" dirty="0">
                <a:solidFill>
                  <a:srgbClr val="003773"/>
                </a:solidFill>
                <a:latin typeface="Garamond" panose="02020404030301010803" pitchFamily="18" charset="0"/>
              </a:rPr>
              <a:t>HM15211)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sz="2400" dirty="0">
                <a:solidFill>
                  <a:srgbClr val="003773"/>
                </a:solidFill>
                <a:latin typeface="Garamond" panose="02020404030301010803" pitchFamily="18" charset="0"/>
              </a:rPr>
              <a:t>SAR441255 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145628E2-7ED2-3881-F264-7C2E8225A4A7}"/>
              </a:ext>
            </a:extLst>
          </p:cNvPr>
          <p:cNvCxnSpPr/>
          <p:nvPr/>
        </p:nvCxnSpPr>
        <p:spPr>
          <a:xfrm>
            <a:off x="6087761" y="0"/>
            <a:ext cx="0" cy="685800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55260FF3-6FE5-B5FC-2F1F-CDB6388C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096" y="3425338"/>
            <a:ext cx="3013924" cy="271429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558838-6DBB-E6AE-B435-E21189B17F71}"/>
              </a:ext>
            </a:extLst>
          </p:cNvPr>
          <p:cNvSpPr txBox="1"/>
          <p:nvPr/>
        </p:nvSpPr>
        <p:spPr>
          <a:xfrm>
            <a:off x="6278860" y="6419395"/>
            <a:ext cx="5818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Sheen AJ et al. </a:t>
            </a:r>
            <a:r>
              <a:rPr lang="it-IT" sz="1600" b="0" i="0" dirty="0" err="1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Nat</a:t>
            </a:r>
            <a:r>
              <a:rPr lang="it-IT" sz="1600" b="0" i="0" dirty="0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sz="1600" b="0" i="0" dirty="0" err="1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Rev</a:t>
            </a:r>
            <a:r>
              <a:rPr lang="it-IT" sz="1600" b="0" i="0" dirty="0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sz="1600" b="0" i="0" dirty="0" err="1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Endocrinol</a:t>
            </a:r>
            <a:r>
              <a:rPr lang="it-IT" sz="1600" b="0" i="0" dirty="0">
                <a:solidFill>
                  <a:srgbClr val="003773"/>
                </a:solidFill>
                <a:effectLst/>
                <a:latin typeface="Garamond" panose="02020404030301010803" pitchFamily="18" charset="0"/>
              </a:rPr>
              <a:t>. 2015 Apr;11(4):196-8</a:t>
            </a:r>
            <a:endParaRPr lang="en-GB" sz="1600" dirty="0">
              <a:solidFill>
                <a:srgbClr val="00377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2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33940-23FE-0610-8117-F9B62FAF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sz="4000" b="0" dirty="0">
                <a:solidFill>
                  <a:srgbClr val="C00000"/>
                </a:solidFill>
              </a:rPr>
              <a:t>..and if we stop the treatment?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6AE265-9942-6DEC-7355-8F98CD129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1" y="1986597"/>
            <a:ext cx="5371508" cy="339471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5065EA6-FDA1-1EAB-499B-DA67EA5E900B}"/>
              </a:ext>
            </a:extLst>
          </p:cNvPr>
          <p:cNvSpPr/>
          <p:nvPr/>
        </p:nvSpPr>
        <p:spPr>
          <a:xfrm>
            <a:off x="4439285" y="3957628"/>
            <a:ext cx="1178283" cy="119327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83B394-D83C-1C2C-9A26-C73E5CFE0BE3}"/>
              </a:ext>
            </a:extLst>
          </p:cNvPr>
          <p:cNvSpPr txBox="1">
            <a:spLocks/>
          </p:cNvSpPr>
          <p:nvPr/>
        </p:nvSpPr>
        <p:spPr>
          <a:xfrm>
            <a:off x="132508" y="5948571"/>
            <a:ext cx="5777753" cy="337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 err="1">
                <a:effectLst/>
                <a:latin typeface="Garamond" panose="02020404030301010803" pitchFamily="18" charset="0"/>
              </a:rPr>
              <a:t>Wadden</a:t>
            </a:r>
            <a:r>
              <a:rPr lang="it-IT" sz="1800" dirty="0">
                <a:effectLst/>
                <a:latin typeface="Garamond" panose="02020404030301010803" pitchFamily="18" charset="0"/>
              </a:rPr>
              <a:t> TA et al. </a:t>
            </a:r>
            <a:r>
              <a:rPr lang="it-IT" sz="1800" b="0" i="0" dirty="0">
                <a:effectLst/>
                <a:latin typeface="Garamond" panose="02020404030301010803" pitchFamily="18" charset="0"/>
              </a:rPr>
              <a:t>Int </a:t>
            </a:r>
            <a:r>
              <a:rPr lang="it-IT" sz="1800" b="0" i="0" dirty="0" err="1">
                <a:effectLst/>
                <a:latin typeface="Garamond" panose="02020404030301010803" pitchFamily="18" charset="0"/>
              </a:rPr>
              <a:t>J</a:t>
            </a:r>
            <a:r>
              <a:rPr lang="it-IT" sz="1800" b="0" i="0" dirty="0">
                <a:effectLst/>
                <a:latin typeface="Garamond" panose="02020404030301010803" pitchFamily="18" charset="0"/>
              </a:rPr>
              <a:t> </a:t>
            </a:r>
            <a:r>
              <a:rPr lang="it-IT" sz="1800" b="0" i="0" dirty="0" err="1">
                <a:effectLst/>
                <a:latin typeface="Garamond" panose="02020404030301010803" pitchFamily="18" charset="0"/>
              </a:rPr>
              <a:t>Obes</a:t>
            </a:r>
            <a:r>
              <a:rPr lang="it-IT" sz="1800" b="0" i="0" dirty="0">
                <a:effectLst/>
                <a:latin typeface="Garamond" panose="02020404030301010803" pitchFamily="18" charset="0"/>
              </a:rPr>
              <a:t> (</a:t>
            </a:r>
            <a:r>
              <a:rPr lang="it-IT" sz="1800" b="0" i="0" dirty="0" err="1">
                <a:effectLst/>
                <a:latin typeface="Garamond" panose="02020404030301010803" pitchFamily="18" charset="0"/>
              </a:rPr>
              <a:t>Lond</a:t>
            </a:r>
            <a:r>
              <a:rPr lang="it-IT" sz="1800" b="0" i="0" dirty="0">
                <a:effectLst/>
                <a:latin typeface="Garamond" panose="02020404030301010803" pitchFamily="18" charset="0"/>
              </a:rPr>
              <a:t>). 2013 Nov;37(11):1443-51</a:t>
            </a:r>
            <a:endParaRPr lang="it-IT" sz="1800" dirty="0">
              <a:effectLst/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fr-FR" sz="1800" dirty="0">
              <a:latin typeface="Garamond" panose="02020404030301010803" pitchFamily="18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32CB060-2331-21E2-37A9-D022FBD80A83}"/>
              </a:ext>
            </a:extLst>
          </p:cNvPr>
          <p:cNvGrpSpPr/>
          <p:nvPr/>
        </p:nvGrpSpPr>
        <p:grpSpPr>
          <a:xfrm>
            <a:off x="5788432" y="2041514"/>
            <a:ext cx="6327376" cy="3254127"/>
            <a:chOff x="709606" y="1469263"/>
            <a:chExt cx="7711013" cy="3886902"/>
          </a:xfrm>
        </p:grpSpPr>
        <p:grpSp>
          <p:nvGrpSpPr>
            <p:cNvPr id="12" name="Group 466">
              <a:extLst>
                <a:ext uri="{FF2B5EF4-FFF2-40B4-BE49-F238E27FC236}">
                  <a16:creationId xmlns:a16="http://schemas.microsoft.com/office/drawing/2014/main" id="{9712CDB4-8F38-937E-6492-F1C3FB552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1554" y="1600468"/>
              <a:ext cx="7459065" cy="3755697"/>
              <a:chOff x="961968" y="1429494"/>
              <a:chExt cx="7458349" cy="2816188"/>
            </a:xfrm>
          </p:grpSpPr>
          <p:grpSp>
            <p:nvGrpSpPr>
              <p:cNvPr id="23" name="Group 397">
                <a:extLst>
                  <a:ext uri="{FF2B5EF4-FFF2-40B4-BE49-F238E27FC236}">
                    <a16:creationId xmlns:a16="http://schemas.microsoft.com/office/drawing/2014/main" id="{07E5D67D-163D-3434-8AEB-146C4016FF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5433" y="2012031"/>
                <a:ext cx="2699063" cy="1261598"/>
                <a:chOff x="2335433" y="2012031"/>
                <a:chExt cx="2699063" cy="1261598"/>
              </a:xfrm>
            </p:grpSpPr>
            <p:grpSp>
              <p:nvGrpSpPr>
                <p:cNvPr id="353" name="Group 392">
                  <a:extLst>
                    <a:ext uri="{FF2B5EF4-FFF2-40B4-BE49-F238E27FC236}">
                      <a16:creationId xmlns:a16="http://schemas.microsoft.com/office/drawing/2014/main" id="{1071F9D1-73B0-FBCB-4E24-EE364C9DC5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35433" y="2012031"/>
                  <a:ext cx="2478929" cy="1240431"/>
                  <a:chOff x="5468100" y="571149"/>
                  <a:chExt cx="2478929" cy="2309018"/>
                </a:xfrm>
              </p:grpSpPr>
              <p:cxnSp>
                <p:nvCxnSpPr>
                  <p:cNvPr id="358" name="Straight Connector 389">
                    <a:extLst>
                      <a:ext uri="{FF2B5EF4-FFF2-40B4-BE49-F238E27FC236}">
                        <a16:creationId xmlns:a16="http://schemas.microsoft.com/office/drawing/2014/main" id="{4883296A-0411-C9C9-5A36-0CD92E343F8E}"/>
                      </a:ext>
                    </a:extLst>
                  </p:cNvPr>
                  <p:cNvCxnSpPr/>
                  <p:nvPr/>
                </p:nvCxnSpPr>
                <p:spPr>
                  <a:xfrm>
                    <a:off x="7914262" y="2542838"/>
                    <a:ext cx="0" cy="265901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90">
                    <a:extLst>
                      <a:ext uri="{FF2B5EF4-FFF2-40B4-BE49-F238E27FC236}">
                        <a16:creationId xmlns:a16="http://schemas.microsoft.com/office/drawing/2014/main" id="{874298DA-21E9-A834-49C4-03B85D21F00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879341" y="2545791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Straight Connector 391">
                    <a:extLst>
                      <a:ext uri="{FF2B5EF4-FFF2-40B4-BE49-F238E27FC236}">
                        <a16:creationId xmlns:a16="http://schemas.microsoft.com/office/drawing/2014/main" id="{1DB6A570-786C-1C59-6EBA-7BB2FE257F1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879341" y="2811692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Connector 398">
                    <a:extLst>
                      <a:ext uri="{FF2B5EF4-FFF2-40B4-BE49-F238E27FC236}">
                        <a16:creationId xmlns:a16="http://schemas.microsoft.com/office/drawing/2014/main" id="{758D1311-F909-0748-CF42-699E070EAB1E}"/>
                      </a:ext>
                    </a:extLst>
                  </p:cNvPr>
                  <p:cNvCxnSpPr/>
                  <p:nvPr/>
                </p:nvCxnSpPr>
                <p:spPr>
                  <a:xfrm>
                    <a:off x="7715844" y="2575336"/>
                    <a:ext cx="0" cy="265901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Straight Connector 399">
                    <a:extLst>
                      <a:ext uri="{FF2B5EF4-FFF2-40B4-BE49-F238E27FC236}">
                        <a16:creationId xmlns:a16="http://schemas.microsoft.com/office/drawing/2014/main" id="{C50A48BB-093B-1B6A-81CC-47DE802258F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680923" y="2575336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Straight Connector 400">
                    <a:extLst>
                      <a:ext uri="{FF2B5EF4-FFF2-40B4-BE49-F238E27FC236}">
                        <a16:creationId xmlns:a16="http://schemas.microsoft.com/office/drawing/2014/main" id="{934B2BB3-7EAD-0A3E-6A2C-EECF04E489D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680923" y="2844192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Straight Connector 401">
                    <a:extLst>
                      <a:ext uri="{FF2B5EF4-FFF2-40B4-BE49-F238E27FC236}">
                        <a16:creationId xmlns:a16="http://schemas.microsoft.com/office/drawing/2014/main" id="{03EF366B-F9B8-B00A-4130-97FF8B503EAD}"/>
                      </a:ext>
                    </a:extLst>
                  </p:cNvPr>
                  <p:cNvCxnSpPr/>
                  <p:nvPr/>
                </p:nvCxnSpPr>
                <p:spPr>
                  <a:xfrm>
                    <a:off x="7509489" y="2590109"/>
                    <a:ext cx="0" cy="265901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Straight Connector 402">
                    <a:extLst>
                      <a:ext uri="{FF2B5EF4-FFF2-40B4-BE49-F238E27FC236}">
                        <a16:creationId xmlns:a16="http://schemas.microsoft.com/office/drawing/2014/main" id="{F517B6AF-A43A-C3AE-D7C3-55D787E6EC7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472980" y="2593063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6" name="Straight Connector 403">
                    <a:extLst>
                      <a:ext uri="{FF2B5EF4-FFF2-40B4-BE49-F238E27FC236}">
                        <a16:creationId xmlns:a16="http://schemas.microsoft.com/office/drawing/2014/main" id="{455861C3-9FB2-146B-DB53-6EA64BB3F0A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472980" y="2858964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Straight Connector 404">
                    <a:extLst>
                      <a:ext uri="{FF2B5EF4-FFF2-40B4-BE49-F238E27FC236}">
                        <a16:creationId xmlns:a16="http://schemas.microsoft.com/office/drawing/2014/main" id="{6AE61E0C-276D-80A6-8FA0-996E4B32AAC5}"/>
                      </a:ext>
                    </a:extLst>
                  </p:cNvPr>
                  <p:cNvCxnSpPr/>
                  <p:nvPr/>
                </p:nvCxnSpPr>
                <p:spPr>
                  <a:xfrm>
                    <a:off x="7309483" y="2613745"/>
                    <a:ext cx="0" cy="265901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Straight Connector 405">
                    <a:extLst>
                      <a:ext uri="{FF2B5EF4-FFF2-40B4-BE49-F238E27FC236}">
                        <a16:creationId xmlns:a16="http://schemas.microsoft.com/office/drawing/2014/main" id="{790C84E1-C944-C6C1-E989-8220EFCEF58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74562" y="2616698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406">
                    <a:extLst>
                      <a:ext uri="{FF2B5EF4-FFF2-40B4-BE49-F238E27FC236}">
                        <a16:creationId xmlns:a16="http://schemas.microsoft.com/office/drawing/2014/main" id="{AA2A57B9-CD0A-A861-C18B-4F7B64170B8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74562" y="288259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407">
                    <a:extLst>
                      <a:ext uri="{FF2B5EF4-FFF2-40B4-BE49-F238E27FC236}">
                        <a16:creationId xmlns:a16="http://schemas.microsoft.com/office/drawing/2014/main" id="{CA39A0F9-DC3F-27D7-5B54-22D3FA948873}"/>
                      </a:ext>
                    </a:extLst>
                  </p:cNvPr>
                  <p:cNvCxnSpPr/>
                  <p:nvPr/>
                </p:nvCxnSpPr>
                <p:spPr>
                  <a:xfrm>
                    <a:off x="7080906" y="2489657"/>
                    <a:ext cx="0" cy="248174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408">
                    <a:extLst>
                      <a:ext uri="{FF2B5EF4-FFF2-40B4-BE49-F238E27FC236}">
                        <a16:creationId xmlns:a16="http://schemas.microsoft.com/office/drawing/2014/main" id="{2F65A6F1-7F3A-0C9B-3813-FAA3AF2A2A3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45984" y="2489657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409">
                    <a:extLst>
                      <a:ext uri="{FF2B5EF4-FFF2-40B4-BE49-F238E27FC236}">
                        <a16:creationId xmlns:a16="http://schemas.microsoft.com/office/drawing/2014/main" id="{FF08366B-3321-46EE-CF92-B1734CAA52D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45984" y="2731923"/>
                    <a:ext cx="7143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410">
                    <a:extLst>
                      <a:ext uri="{FF2B5EF4-FFF2-40B4-BE49-F238E27FC236}">
                        <a16:creationId xmlns:a16="http://schemas.microsoft.com/office/drawing/2014/main" id="{C9837AC7-7CDA-E48E-42D1-788810BD90DF}"/>
                      </a:ext>
                    </a:extLst>
                  </p:cNvPr>
                  <p:cNvCxnSpPr/>
                  <p:nvPr/>
                </p:nvCxnSpPr>
                <p:spPr>
                  <a:xfrm>
                    <a:off x="6869788" y="2392159"/>
                    <a:ext cx="0" cy="227494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411">
                    <a:extLst>
                      <a:ext uri="{FF2B5EF4-FFF2-40B4-BE49-F238E27FC236}">
                        <a16:creationId xmlns:a16="http://schemas.microsoft.com/office/drawing/2014/main" id="{EEC45837-1A6C-CA9F-ED2A-C68BB3C8508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33279" y="2395115"/>
                    <a:ext cx="68255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412">
                    <a:extLst>
                      <a:ext uri="{FF2B5EF4-FFF2-40B4-BE49-F238E27FC236}">
                        <a16:creationId xmlns:a16="http://schemas.microsoft.com/office/drawing/2014/main" id="{F4FC9BCF-41FA-65BB-7915-0CF37F2F3F9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33279" y="2619654"/>
                    <a:ext cx="68255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413">
                    <a:extLst>
                      <a:ext uri="{FF2B5EF4-FFF2-40B4-BE49-F238E27FC236}">
                        <a16:creationId xmlns:a16="http://schemas.microsoft.com/office/drawing/2014/main" id="{65DB9DC7-E3E5-4D59-3F7B-F1441CE8DBAC}"/>
                      </a:ext>
                    </a:extLst>
                  </p:cNvPr>
                  <p:cNvCxnSpPr/>
                  <p:nvPr/>
                </p:nvCxnSpPr>
                <p:spPr>
                  <a:xfrm>
                    <a:off x="6671370" y="2315344"/>
                    <a:ext cx="0" cy="20976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414">
                    <a:extLst>
                      <a:ext uri="{FF2B5EF4-FFF2-40B4-BE49-F238E27FC236}">
                        <a16:creationId xmlns:a16="http://schemas.microsoft.com/office/drawing/2014/main" id="{45D4A6DA-1D8C-9E90-D6A7-965A5F45A42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634861" y="2315344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415">
                    <a:extLst>
                      <a:ext uri="{FF2B5EF4-FFF2-40B4-BE49-F238E27FC236}">
                        <a16:creationId xmlns:a16="http://schemas.microsoft.com/office/drawing/2014/main" id="{B23F4EEF-67EF-7A54-02E4-E99D8F0D26B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634861" y="2531020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416">
                    <a:extLst>
                      <a:ext uri="{FF2B5EF4-FFF2-40B4-BE49-F238E27FC236}">
                        <a16:creationId xmlns:a16="http://schemas.microsoft.com/office/drawing/2014/main" id="{52783B31-8D9A-1321-D84D-6F2FE81BA9D1}"/>
                      </a:ext>
                    </a:extLst>
                  </p:cNvPr>
                  <p:cNvCxnSpPr/>
                  <p:nvPr/>
                </p:nvCxnSpPr>
                <p:spPr>
                  <a:xfrm>
                    <a:off x="6468190" y="2108532"/>
                    <a:ext cx="0" cy="203859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417">
                    <a:extLst>
                      <a:ext uri="{FF2B5EF4-FFF2-40B4-BE49-F238E27FC236}">
                        <a16:creationId xmlns:a16="http://schemas.microsoft.com/office/drawing/2014/main" id="{EE01CFAF-5AA8-79BE-62D9-9E38E96B194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31680" y="2111487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418">
                    <a:extLst>
                      <a:ext uri="{FF2B5EF4-FFF2-40B4-BE49-F238E27FC236}">
                        <a16:creationId xmlns:a16="http://schemas.microsoft.com/office/drawing/2014/main" id="{574131CF-8671-A42C-F88B-60679437084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31680" y="231829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419">
                    <a:extLst>
                      <a:ext uri="{FF2B5EF4-FFF2-40B4-BE49-F238E27FC236}">
                        <a16:creationId xmlns:a16="http://schemas.microsoft.com/office/drawing/2014/main" id="{B027280D-660E-FE08-6236-5B00E47C0771}"/>
                      </a:ext>
                    </a:extLst>
                  </p:cNvPr>
                  <p:cNvCxnSpPr/>
                  <p:nvPr/>
                </p:nvCxnSpPr>
                <p:spPr>
                  <a:xfrm>
                    <a:off x="6234849" y="1990353"/>
                    <a:ext cx="0" cy="203859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420">
                    <a:extLst>
                      <a:ext uri="{FF2B5EF4-FFF2-40B4-BE49-F238E27FC236}">
                        <a16:creationId xmlns:a16="http://schemas.microsoft.com/office/drawing/2014/main" id="{7AF4F7AF-A225-35E0-BC45-1CF2C09324A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199927" y="199330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421">
                    <a:extLst>
                      <a:ext uri="{FF2B5EF4-FFF2-40B4-BE49-F238E27FC236}">
                        <a16:creationId xmlns:a16="http://schemas.microsoft.com/office/drawing/2014/main" id="{F717F1AB-648D-6424-5EA9-CD64781FD16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199927" y="2194212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422">
                    <a:extLst>
                      <a:ext uri="{FF2B5EF4-FFF2-40B4-BE49-F238E27FC236}">
                        <a16:creationId xmlns:a16="http://schemas.microsoft.com/office/drawing/2014/main" id="{6E91C920-FD3A-65B7-B411-0D2E6FF8E2C8}"/>
                      </a:ext>
                    </a:extLst>
                  </p:cNvPr>
                  <p:cNvCxnSpPr/>
                  <p:nvPr/>
                </p:nvCxnSpPr>
                <p:spPr>
                  <a:xfrm>
                    <a:off x="6028494" y="1777632"/>
                    <a:ext cx="0" cy="15658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Straight Connector 423">
                    <a:extLst>
                      <a:ext uri="{FF2B5EF4-FFF2-40B4-BE49-F238E27FC236}">
                        <a16:creationId xmlns:a16="http://schemas.microsoft.com/office/drawing/2014/main" id="{A28DBEE0-7097-9349-EB20-DFDBDFB080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991985" y="1780588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424">
                    <a:extLst>
                      <a:ext uri="{FF2B5EF4-FFF2-40B4-BE49-F238E27FC236}">
                        <a16:creationId xmlns:a16="http://schemas.microsoft.com/office/drawing/2014/main" id="{AFA1DC9B-107E-5088-7CBE-CB6CA25719F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991985" y="1940128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431">
                    <a:extLst>
                      <a:ext uri="{FF2B5EF4-FFF2-40B4-BE49-F238E27FC236}">
                        <a16:creationId xmlns:a16="http://schemas.microsoft.com/office/drawing/2014/main" id="{62AEAE5A-2AA2-23B3-9439-20BBCBECC87C}"/>
                      </a:ext>
                    </a:extLst>
                  </p:cNvPr>
                  <p:cNvCxnSpPr/>
                  <p:nvPr/>
                </p:nvCxnSpPr>
                <p:spPr>
                  <a:xfrm>
                    <a:off x="5923729" y="1582638"/>
                    <a:ext cx="0" cy="15658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432">
                    <a:extLst>
                      <a:ext uri="{FF2B5EF4-FFF2-40B4-BE49-F238E27FC236}">
                        <a16:creationId xmlns:a16="http://schemas.microsoft.com/office/drawing/2014/main" id="{5F1D725A-FB8F-4BB9-1098-2AD96AF466A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887221" y="1585593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433">
                    <a:extLst>
                      <a:ext uri="{FF2B5EF4-FFF2-40B4-BE49-F238E27FC236}">
                        <a16:creationId xmlns:a16="http://schemas.microsoft.com/office/drawing/2014/main" id="{13409CFE-0ADC-8924-722A-B1202801EED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887221" y="1745134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435">
                    <a:extLst>
                      <a:ext uri="{FF2B5EF4-FFF2-40B4-BE49-F238E27FC236}">
                        <a16:creationId xmlns:a16="http://schemas.microsoft.com/office/drawing/2014/main" id="{8724F3DC-FC45-46C2-3C8D-F47F80A377DC}"/>
                      </a:ext>
                    </a:extLst>
                  </p:cNvPr>
                  <p:cNvCxnSpPr/>
                  <p:nvPr/>
                </p:nvCxnSpPr>
                <p:spPr>
                  <a:xfrm>
                    <a:off x="5812615" y="1387644"/>
                    <a:ext cx="0" cy="15658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436">
                    <a:extLst>
                      <a:ext uri="{FF2B5EF4-FFF2-40B4-BE49-F238E27FC236}">
                        <a16:creationId xmlns:a16="http://schemas.microsoft.com/office/drawing/2014/main" id="{37A500FA-AC1E-E622-1106-C26BF7D2C19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776106" y="139059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437">
                    <a:extLst>
                      <a:ext uri="{FF2B5EF4-FFF2-40B4-BE49-F238E27FC236}">
                        <a16:creationId xmlns:a16="http://schemas.microsoft.com/office/drawing/2014/main" id="{30212E08-EB97-BFCD-6075-28BD6502C60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776106" y="1550140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438">
                    <a:extLst>
                      <a:ext uri="{FF2B5EF4-FFF2-40B4-BE49-F238E27FC236}">
                        <a16:creationId xmlns:a16="http://schemas.microsoft.com/office/drawing/2014/main" id="{3267D2D4-F8DB-19CC-38D1-6BBB0AE603B6}"/>
                      </a:ext>
                    </a:extLst>
                  </p:cNvPr>
                  <p:cNvCxnSpPr/>
                  <p:nvPr/>
                </p:nvCxnSpPr>
                <p:spPr>
                  <a:xfrm>
                    <a:off x="5730073" y="1239921"/>
                    <a:ext cx="0" cy="15658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439">
                    <a:extLst>
                      <a:ext uri="{FF2B5EF4-FFF2-40B4-BE49-F238E27FC236}">
                        <a16:creationId xmlns:a16="http://schemas.microsoft.com/office/drawing/2014/main" id="{0EBA859E-C80E-2E0F-50F4-75D4577328E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93564" y="1242876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440">
                    <a:extLst>
                      <a:ext uri="{FF2B5EF4-FFF2-40B4-BE49-F238E27FC236}">
                        <a16:creationId xmlns:a16="http://schemas.microsoft.com/office/drawing/2014/main" id="{D370478B-D6B0-45FD-BCBD-6FF408DA52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93564" y="1402417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441">
                    <a:extLst>
                      <a:ext uri="{FF2B5EF4-FFF2-40B4-BE49-F238E27FC236}">
                        <a16:creationId xmlns:a16="http://schemas.microsoft.com/office/drawing/2014/main" id="{9A05EEFD-D5F5-B5F3-A331-03F6377BF9C1}"/>
                      </a:ext>
                    </a:extLst>
                  </p:cNvPr>
                  <p:cNvCxnSpPr/>
                  <p:nvPr/>
                </p:nvCxnSpPr>
                <p:spPr>
                  <a:xfrm>
                    <a:off x="5625308" y="1009473"/>
                    <a:ext cx="0" cy="15658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442">
                    <a:extLst>
                      <a:ext uri="{FF2B5EF4-FFF2-40B4-BE49-F238E27FC236}">
                        <a16:creationId xmlns:a16="http://schemas.microsoft.com/office/drawing/2014/main" id="{F7EB20C6-B1D7-8C1F-5CAC-EE0D4B6C4D4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8799" y="101242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443">
                    <a:extLst>
                      <a:ext uri="{FF2B5EF4-FFF2-40B4-BE49-F238E27FC236}">
                        <a16:creationId xmlns:a16="http://schemas.microsoft.com/office/drawing/2014/main" id="{E313A74A-CE04-DFDC-6D48-498E72FB05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8799" y="117196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Straight Connector 445">
                    <a:extLst>
                      <a:ext uri="{FF2B5EF4-FFF2-40B4-BE49-F238E27FC236}">
                        <a16:creationId xmlns:a16="http://schemas.microsoft.com/office/drawing/2014/main" id="{72C7FA74-1CCB-AAE6-7242-DE25EBB18300}"/>
                      </a:ext>
                    </a:extLst>
                  </p:cNvPr>
                  <p:cNvCxnSpPr/>
                  <p:nvPr/>
                </p:nvCxnSpPr>
                <p:spPr>
                  <a:xfrm>
                    <a:off x="5507844" y="649029"/>
                    <a:ext cx="0" cy="15658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46">
                    <a:extLst>
                      <a:ext uri="{FF2B5EF4-FFF2-40B4-BE49-F238E27FC236}">
                        <a16:creationId xmlns:a16="http://schemas.microsoft.com/office/drawing/2014/main" id="{5E6FFE09-5638-9CA4-5619-6A03C9453A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71336" y="64902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47">
                    <a:extLst>
                      <a:ext uri="{FF2B5EF4-FFF2-40B4-BE49-F238E27FC236}">
                        <a16:creationId xmlns:a16="http://schemas.microsoft.com/office/drawing/2014/main" id="{F2356F3D-1E8E-035A-2D30-BB0C655B4E1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71336" y="811526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48">
                    <a:extLst>
                      <a:ext uri="{FF2B5EF4-FFF2-40B4-BE49-F238E27FC236}">
                        <a16:creationId xmlns:a16="http://schemas.microsoft.com/office/drawing/2014/main" id="{8F9BFB96-760A-4347-D1BF-5D6A8CDE9C8B}"/>
                      </a:ext>
                    </a:extLst>
                  </p:cNvPr>
                  <p:cNvCxnSpPr/>
                  <p:nvPr/>
                </p:nvCxnSpPr>
                <p:spPr>
                  <a:xfrm>
                    <a:off x="5504669" y="572214"/>
                    <a:ext cx="0" cy="15658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49">
                    <a:extLst>
                      <a:ext uri="{FF2B5EF4-FFF2-40B4-BE49-F238E27FC236}">
                        <a16:creationId xmlns:a16="http://schemas.microsoft.com/office/drawing/2014/main" id="{C6743B11-A3C1-0F6C-7381-1D0E57A9C3D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68161" y="572214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Straight Connector 450">
                    <a:extLst>
                      <a:ext uri="{FF2B5EF4-FFF2-40B4-BE49-F238E27FC236}">
                        <a16:creationId xmlns:a16="http://schemas.microsoft.com/office/drawing/2014/main" id="{7186AFAB-5222-B2B8-16EE-FFE5FC0A818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68161" y="734710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oup 393">
                  <a:extLst>
                    <a:ext uri="{FF2B5EF4-FFF2-40B4-BE49-F238E27FC236}">
                      <a16:creationId xmlns:a16="http://schemas.microsoft.com/office/drawing/2014/main" id="{B4261349-29D3-4B1C-13AB-8554EEBF0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67508" y="3129631"/>
                  <a:ext cx="66988" cy="143998"/>
                  <a:chOff x="7880041" y="2541198"/>
                  <a:chExt cx="66988" cy="268047"/>
                </a:xfrm>
              </p:grpSpPr>
              <p:cxnSp>
                <p:nvCxnSpPr>
                  <p:cNvPr id="355" name="Straight Connector 394">
                    <a:extLst>
                      <a:ext uri="{FF2B5EF4-FFF2-40B4-BE49-F238E27FC236}">
                        <a16:creationId xmlns:a16="http://schemas.microsoft.com/office/drawing/2014/main" id="{DBE69EFA-99B7-F99A-4AE2-FE3FD7AB1BED}"/>
                      </a:ext>
                    </a:extLst>
                  </p:cNvPr>
                  <p:cNvCxnSpPr/>
                  <p:nvPr/>
                </p:nvCxnSpPr>
                <p:spPr>
                  <a:xfrm>
                    <a:off x="7916357" y="2541829"/>
                    <a:ext cx="0" cy="265901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Straight Connector 395">
                    <a:extLst>
                      <a:ext uri="{FF2B5EF4-FFF2-40B4-BE49-F238E27FC236}">
                        <a16:creationId xmlns:a16="http://schemas.microsoft.com/office/drawing/2014/main" id="{650B0325-4164-1504-2AAA-EF4A7E48383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879848" y="254182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Straight Connector 396">
                    <a:extLst>
                      <a:ext uri="{FF2B5EF4-FFF2-40B4-BE49-F238E27FC236}">
                        <a16:creationId xmlns:a16="http://schemas.microsoft.com/office/drawing/2014/main" id="{401F2767-E2A8-D0B8-8CDE-0D4DE48A2AC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879848" y="2810685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" name="Group 388">
                <a:extLst>
                  <a:ext uri="{FF2B5EF4-FFF2-40B4-BE49-F238E27FC236}">
                    <a16:creationId xmlns:a16="http://schemas.microsoft.com/office/drawing/2014/main" id="{86FD3BE2-AA8D-54EE-BAEE-A2E1BB4364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9216" y="2317131"/>
                <a:ext cx="2708588" cy="1044564"/>
                <a:chOff x="5089216" y="2317131"/>
                <a:chExt cx="2708588" cy="1044564"/>
              </a:xfrm>
            </p:grpSpPr>
            <p:grpSp>
              <p:nvGrpSpPr>
                <p:cNvPr id="261" name="Group 387">
                  <a:extLst>
                    <a:ext uri="{FF2B5EF4-FFF2-40B4-BE49-F238E27FC236}">
                      <a16:creationId xmlns:a16="http://schemas.microsoft.com/office/drawing/2014/main" id="{4278CF66-FB51-F4C3-8C8E-952189E86B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94508" y="2376099"/>
                  <a:ext cx="828988" cy="457298"/>
                  <a:chOff x="5094508" y="2376099"/>
                  <a:chExt cx="828988" cy="457298"/>
                </a:xfrm>
              </p:grpSpPr>
              <p:grpSp>
                <p:nvGrpSpPr>
                  <p:cNvPr id="341" name="Group 377">
                    <a:extLst>
                      <a:ext uri="{FF2B5EF4-FFF2-40B4-BE49-F238E27FC236}">
                        <a16:creationId xmlns:a16="http://schemas.microsoft.com/office/drawing/2014/main" id="{DCF8CD6C-1B58-B317-FBF4-60641AA42A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856508" y="2617398"/>
                    <a:ext cx="66988" cy="215999"/>
                    <a:chOff x="7880041" y="2541198"/>
                    <a:chExt cx="66988" cy="268047"/>
                  </a:xfrm>
                </p:grpSpPr>
                <p:cxnSp>
                  <p:nvCxnSpPr>
                    <p:cNvPr id="350" name="Straight Connector 374">
                      <a:extLst>
                        <a:ext uri="{FF2B5EF4-FFF2-40B4-BE49-F238E27FC236}">
                          <a16:creationId xmlns:a16="http://schemas.microsoft.com/office/drawing/2014/main" id="{09E25AB3-7D77-D3E1-6439-9594D72DEE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16271" y="2541095"/>
                      <a:ext cx="0" cy="265898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75">
                      <a:extLst>
                        <a:ext uri="{FF2B5EF4-FFF2-40B4-BE49-F238E27FC236}">
                          <a16:creationId xmlns:a16="http://schemas.microsoft.com/office/drawing/2014/main" id="{65431E30-C99A-802D-F0CD-EBA3E6FC28C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879762" y="2543064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76">
                      <a:extLst>
                        <a:ext uri="{FF2B5EF4-FFF2-40B4-BE49-F238E27FC236}">
                          <a16:creationId xmlns:a16="http://schemas.microsoft.com/office/drawing/2014/main" id="{0904E4C1-8662-760A-CEBC-8009DDBD269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879762" y="2808963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378">
                    <a:extLst>
                      <a:ext uri="{FF2B5EF4-FFF2-40B4-BE49-F238E27FC236}">
                        <a16:creationId xmlns:a16="http://schemas.microsoft.com/office/drawing/2014/main" id="{9A33FF29-5A53-B942-C9D9-F21DE64074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03542" y="2536964"/>
                    <a:ext cx="66988" cy="215999"/>
                    <a:chOff x="7880041" y="2541198"/>
                    <a:chExt cx="66988" cy="268047"/>
                  </a:xfrm>
                </p:grpSpPr>
                <p:cxnSp>
                  <p:nvCxnSpPr>
                    <p:cNvPr id="347" name="Straight Connector 379">
                      <a:extLst>
                        <a:ext uri="{FF2B5EF4-FFF2-40B4-BE49-F238E27FC236}">
                          <a16:creationId xmlns:a16="http://schemas.microsoft.com/office/drawing/2014/main" id="{56A17092-6298-95E8-78E0-FE33E9030F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16844" y="2540460"/>
                      <a:ext cx="0" cy="265899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380">
                      <a:extLst>
                        <a:ext uri="{FF2B5EF4-FFF2-40B4-BE49-F238E27FC236}">
                          <a16:creationId xmlns:a16="http://schemas.microsoft.com/office/drawing/2014/main" id="{758702EB-6456-3DA9-F15B-1ECE41101FF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880334" y="2542430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Straight Connector 381">
                      <a:extLst>
                        <a:ext uri="{FF2B5EF4-FFF2-40B4-BE49-F238E27FC236}">
                          <a16:creationId xmlns:a16="http://schemas.microsoft.com/office/drawing/2014/main" id="{4E050935-D362-A0D1-9E4D-6B6059BA19F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880334" y="2808328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3" name="Group 382">
                    <a:extLst>
                      <a:ext uri="{FF2B5EF4-FFF2-40B4-BE49-F238E27FC236}">
                        <a16:creationId xmlns:a16="http://schemas.microsoft.com/office/drawing/2014/main" id="{6D83E4C9-84A4-74B1-79B7-512133F4A9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94508" y="2376099"/>
                    <a:ext cx="66988" cy="230833"/>
                    <a:chOff x="7880041" y="2541198"/>
                    <a:chExt cx="66988" cy="245533"/>
                  </a:xfrm>
                </p:grpSpPr>
                <p:cxnSp>
                  <p:nvCxnSpPr>
                    <p:cNvPr id="344" name="Straight Connector 383">
                      <a:extLst>
                        <a:ext uri="{FF2B5EF4-FFF2-40B4-BE49-F238E27FC236}">
                          <a16:creationId xmlns:a16="http://schemas.microsoft.com/office/drawing/2014/main" id="{DE7D9C2D-8F60-89F8-E3F7-FF91D05BAA3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16345" y="2541162"/>
                      <a:ext cx="0" cy="241418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84">
                      <a:extLst>
                        <a:ext uri="{FF2B5EF4-FFF2-40B4-BE49-F238E27FC236}">
                          <a16:creationId xmlns:a16="http://schemas.microsoft.com/office/drawing/2014/main" id="{26F96284-1033-62D1-C2E8-B2A1493E163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879836" y="2542850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85">
                      <a:extLst>
                        <a:ext uri="{FF2B5EF4-FFF2-40B4-BE49-F238E27FC236}">
                          <a16:creationId xmlns:a16="http://schemas.microsoft.com/office/drawing/2014/main" id="{62D4EE3A-DAAF-8568-DC8C-7142C6FA954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879836" y="2785957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2" name="Group 373">
                  <a:extLst>
                    <a:ext uri="{FF2B5EF4-FFF2-40B4-BE49-F238E27FC236}">
                      <a16:creationId xmlns:a16="http://schemas.microsoft.com/office/drawing/2014/main" id="{9251C7A5-4968-7674-59D1-D036383A26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89216" y="2317131"/>
                  <a:ext cx="2708588" cy="1044564"/>
                  <a:chOff x="5089216" y="2317131"/>
                  <a:chExt cx="2708588" cy="1044564"/>
                </a:xfrm>
              </p:grpSpPr>
              <p:grpSp>
                <p:nvGrpSpPr>
                  <p:cNvPr id="263" name="Group 372">
                    <a:extLst>
                      <a:ext uri="{FF2B5EF4-FFF2-40B4-BE49-F238E27FC236}">
                        <a16:creationId xmlns:a16="http://schemas.microsoft.com/office/drawing/2014/main" id="{CD0E8015-BE31-ACBD-6F6A-7EC78764EC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09891" y="2642798"/>
                    <a:ext cx="2387913" cy="548077"/>
                    <a:chOff x="5409891" y="2642798"/>
                    <a:chExt cx="2387913" cy="548077"/>
                  </a:xfrm>
                </p:grpSpPr>
                <p:grpSp>
                  <p:nvGrpSpPr>
                    <p:cNvPr id="295" name="Group 371">
                      <a:extLst>
                        <a:ext uri="{FF2B5EF4-FFF2-40B4-BE49-F238E27FC236}">
                          <a16:creationId xmlns:a16="http://schemas.microsoft.com/office/drawing/2014/main" id="{CE31BD95-718D-5FFA-83CA-7993E90A08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57566" y="2642798"/>
                      <a:ext cx="1940238" cy="542967"/>
                      <a:chOff x="5857566" y="2642798"/>
                      <a:chExt cx="1940238" cy="542967"/>
                    </a:xfrm>
                  </p:grpSpPr>
                  <p:grpSp>
                    <p:nvGrpSpPr>
                      <p:cNvPr id="325" name="Group 325">
                        <a:extLst>
                          <a:ext uri="{FF2B5EF4-FFF2-40B4-BE49-F238E27FC236}">
                            <a16:creationId xmlns:a16="http://schemas.microsoft.com/office/drawing/2014/main" id="{2621B764-5D5C-9BCB-E029-20328A210B1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730816" y="2658673"/>
                        <a:ext cx="66988" cy="268047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38" name="Straight Connector 326">
                          <a:extLst>
                            <a:ext uri="{FF2B5EF4-FFF2-40B4-BE49-F238E27FC236}">
                              <a16:creationId xmlns:a16="http://schemas.microsoft.com/office/drawing/2014/main" id="{EFD9660D-396B-4657-C4D1-CB15595135F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621" y="2541106"/>
                          <a:ext cx="0" cy="265057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" name="Straight Connector 327">
                          <a:extLst>
                            <a:ext uri="{FF2B5EF4-FFF2-40B4-BE49-F238E27FC236}">
                              <a16:creationId xmlns:a16="http://schemas.microsoft.com/office/drawing/2014/main" id="{F2D0152E-2DA8-7165-EC51-ECBEEB24A29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11" y="2542693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" name="Straight Connector 328">
                          <a:extLst>
                            <a:ext uri="{FF2B5EF4-FFF2-40B4-BE49-F238E27FC236}">
                              <a16:creationId xmlns:a16="http://schemas.microsoft.com/office/drawing/2014/main" id="{0BBA6368-BE8C-91C4-F173-57E8E07919D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11" y="2809337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" name="Group 329">
                        <a:extLst>
                          <a:ext uri="{FF2B5EF4-FFF2-40B4-BE49-F238E27FC236}">
                            <a16:creationId xmlns:a16="http://schemas.microsoft.com/office/drawing/2014/main" id="{DA848D63-E393-FFE6-8D80-0DC7035680F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514916" y="2642798"/>
                        <a:ext cx="66988" cy="268047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35" name="Straight Connector 330">
                          <a:extLst>
                            <a:ext uri="{FF2B5EF4-FFF2-40B4-BE49-F238E27FC236}">
                              <a16:creationId xmlns:a16="http://schemas.microsoft.com/office/drawing/2014/main" id="{D7BEC559-7549-DD66-B2B3-F58F1F0F618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642" y="2541109"/>
                          <a:ext cx="0" cy="265057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6" name="Straight Connector 331">
                          <a:extLst>
                            <a:ext uri="{FF2B5EF4-FFF2-40B4-BE49-F238E27FC236}">
                              <a16:creationId xmlns:a16="http://schemas.microsoft.com/office/drawing/2014/main" id="{68DB2211-075E-EDCE-23CA-DAF22FFC6BD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32" y="2542696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7" name="Straight Connector 332">
                          <a:extLst>
                            <a:ext uri="{FF2B5EF4-FFF2-40B4-BE49-F238E27FC236}">
                              <a16:creationId xmlns:a16="http://schemas.microsoft.com/office/drawing/2014/main" id="{4CCA90FB-B8DD-F13E-A3FF-E8CB9CAF997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32" y="2809340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" name="Group 349">
                        <a:extLst>
                          <a:ext uri="{FF2B5EF4-FFF2-40B4-BE49-F238E27FC236}">
                            <a16:creationId xmlns:a16="http://schemas.microsoft.com/office/drawing/2014/main" id="{0B0E88C3-C6A6-F065-D8A1-9337C496B9C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67141" y="2855465"/>
                        <a:ext cx="66988" cy="252000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32" name="Straight Connector 350">
                          <a:extLst>
                            <a:ext uri="{FF2B5EF4-FFF2-40B4-BE49-F238E27FC236}">
                              <a16:creationId xmlns:a16="http://schemas.microsoft.com/office/drawing/2014/main" id="{A2200C18-372B-F9DF-89BE-0C2E3968E5B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763" y="2541118"/>
                          <a:ext cx="0" cy="265053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" name="Straight Connector 351">
                          <a:extLst>
                            <a:ext uri="{FF2B5EF4-FFF2-40B4-BE49-F238E27FC236}">
                              <a16:creationId xmlns:a16="http://schemas.microsoft.com/office/drawing/2014/main" id="{6F5D5524-8320-CC58-B872-B8E6A7565B3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53" y="2542806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4" name="Straight Connector 352">
                          <a:extLst>
                            <a:ext uri="{FF2B5EF4-FFF2-40B4-BE49-F238E27FC236}">
                              <a16:creationId xmlns:a16="http://schemas.microsoft.com/office/drawing/2014/main" id="{37F67264-000F-2D0F-85D1-91132D8BF23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53" y="2809548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8" name="Group 357">
                        <a:extLst>
                          <a:ext uri="{FF2B5EF4-FFF2-40B4-BE49-F238E27FC236}">
                            <a16:creationId xmlns:a16="http://schemas.microsoft.com/office/drawing/2014/main" id="{BEE47E2A-7576-8ECA-0552-B9E1D6C4E3A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57566" y="2969766"/>
                        <a:ext cx="66988" cy="215999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29" name="Straight Connector 358">
                          <a:extLst>
                            <a:ext uri="{FF2B5EF4-FFF2-40B4-BE49-F238E27FC236}">
                              <a16:creationId xmlns:a16="http://schemas.microsoft.com/office/drawing/2014/main" id="{47066E0B-D511-76F1-4B66-E69369FD727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802" y="2541074"/>
                          <a:ext cx="0" cy="265898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0" name="Straight Connector 359">
                          <a:extLst>
                            <a:ext uri="{FF2B5EF4-FFF2-40B4-BE49-F238E27FC236}">
                              <a16:creationId xmlns:a16="http://schemas.microsoft.com/office/drawing/2014/main" id="{A12D8FBF-FFFC-3CDB-8619-205A87B20AE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92" y="2543043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" name="Straight Connector 360">
                          <a:extLst>
                            <a:ext uri="{FF2B5EF4-FFF2-40B4-BE49-F238E27FC236}">
                              <a16:creationId xmlns:a16="http://schemas.microsoft.com/office/drawing/2014/main" id="{C8C5C3B4-CD71-D962-AECC-C4DEF20F123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92" y="2808942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296" name="Group 370">
                      <a:extLst>
                        <a:ext uri="{FF2B5EF4-FFF2-40B4-BE49-F238E27FC236}">
                          <a16:creationId xmlns:a16="http://schemas.microsoft.com/office/drawing/2014/main" id="{481025CC-7F1E-97FD-B5CD-7C2B7E599A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09891" y="2661791"/>
                      <a:ext cx="2387913" cy="529084"/>
                      <a:chOff x="5409891" y="2661791"/>
                      <a:chExt cx="2387913" cy="529084"/>
                    </a:xfrm>
                  </p:grpSpPr>
                  <p:grpSp>
                    <p:nvGrpSpPr>
                      <p:cNvPr id="297" name="Group 324">
                        <a:extLst>
                          <a:ext uri="{FF2B5EF4-FFF2-40B4-BE49-F238E27FC236}">
                            <a16:creationId xmlns:a16="http://schemas.microsoft.com/office/drawing/2014/main" id="{7970005C-4EB9-E8CA-FA54-14E520FBEA9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730816" y="2690423"/>
                        <a:ext cx="66988" cy="268047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22" name="Straight Connector 321">
                          <a:extLst>
                            <a:ext uri="{FF2B5EF4-FFF2-40B4-BE49-F238E27FC236}">
                              <a16:creationId xmlns:a16="http://schemas.microsoft.com/office/drawing/2014/main" id="{3F74DB4B-69DF-1186-D07C-FA8945F17AF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621" y="2541099"/>
                          <a:ext cx="0" cy="265057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3" name="Straight Connector 322">
                          <a:extLst>
                            <a:ext uri="{FF2B5EF4-FFF2-40B4-BE49-F238E27FC236}">
                              <a16:creationId xmlns:a16="http://schemas.microsoft.com/office/drawing/2014/main" id="{C4BF3FEE-589C-0FA9-E017-A51BB707993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11" y="2542686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" name="Straight Connector 323">
                          <a:extLst>
                            <a:ext uri="{FF2B5EF4-FFF2-40B4-BE49-F238E27FC236}">
                              <a16:creationId xmlns:a16="http://schemas.microsoft.com/office/drawing/2014/main" id="{A5FC71F8-88EB-E04D-07F1-A805E93D000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11" y="2809330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98" name="Group 333">
                        <a:extLst>
                          <a:ext uri="{FF2B5EF4-FFF2-40B4-BE49-F238E27FC236}">
                            <a16:creationId xmlns:a16="http://schemas.microsoft.com/office/drawing/2014/main" id="{FC324E91-C73A-2920-6CE0-520F3BA7923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514916" y="2677666"/>
                        <a:ext cx="66988" cy="268047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19" name="Straight Connector 334">
                          <a:extLst>
                            <a:ext uri="{FF2B5EF4-FFF2-40B4-BE49-F238E27FC236}">
                              <a16:creationId xmlns:a16="http://schemas.microsoft.com/office/drawing/2014/main" id="{472B820F-219F-5E40-70F4-68EC3699D31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642" y="2541159"/>
                          <a:ext cx="0" cy="265057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" name="Straight Connector 335">
                          <a:extLst>
                            <a:ext uri="{FF2B5EF4-FFF2-40B4-BE49-F238E27FC236}">
                              <a16:creationId xmlns:a16="http://schemas.microsoft.com/office/drawing/2014/main" id="{95B7B4A3-E561-4C96-47FB-B24BFCE0D2E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32" y="2542746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" name="Straight Connector 336">
                          <a:extLst>
                            <a:ext uri="{FF2B5EF4-FFF2-40B4-BE49-F238E27FC236}">
                              <a16:creationId xmlns:a16="http://schemas.microsoft.com/office/drawing/2014/main" id="{635795DE-7233-505E-5C21-3F5E8BC649D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32" y="2809390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99" name="Group 337">
                        <a:extLst>
                          <a:ext uri="{FF2B5EF4-FFF2-40B4-BE49-F238E27FC236}">
                            <a16:creationId xmlns:a16="http://schemas.microsoft.com/office/drawing/2014/main" id="{534208BF-D615-333A-B62D-4812057E35F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2166" y="2741165"/>
                        <a:ext cx="66988" cy="252000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16" name="Straight Connector 338">
                          <a:extLst>
                            <a:ext uri="{FF2B5EF4-FFF2-40B4-BE49-F238E27FC236}">
                              <a16:creationId xmlns:a16="http://schemas.microsoft.com/office/drawing/2014/main" id="{023B256A-25F5-DC92-5376-279BD7AD461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682" y="2541143"/>
                          <a:ext cx="0" cy="265053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7" name="Straight Connector 339">
                          <a:extLst>
                            <a:ext uri="{FF2B5EF4-FFF2-40B4-BE49-F238E27FC236}">
                              <a16:creationId xmlns:a16="http://schemas.microsoft.com/office/drawing/2014/main" id="{D11486F1-C329-9095-7C9E-A8821F36ABB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72" y="2542830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" name="Straight Connector 340">
                          <a:extLst>
                            <a:ext uri="{FF2B5EF4-FFF2-40B4-BE49-F238E27FC236}">
                              <a16:creationId xmlns:a16="http://schemas.microsoft.com/office/drawing/2014/main" id="{80D3FB99-6F1E-FA2E-F184-638FA5E6BCE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172" y="2809573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00" name="Group 341">
                        <a:extLst>
                          <a:ext uri="{FF2B5EF4-FFF2-40B4-BE49-F238E27FC236}">
                            <a16:creationId xmlns:a16="http://schemas.microsoft.com/office/drawing/2014/main" id="{677AB07A-9BED-C885-10B6-21F63F7C6A9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89416" y="2693540"/>
                        <a:ext cx="66988" cy="252000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13" name="Straight Connector 342">
                          <a:extLst>
                            <a:ext uri="{FF2B5EF4-FFF2-40B4-BE49-F238E27FC236}">
                              <a16:creationId xmlns:a16="http://schemas.microsoft.com/office/drawing/2014/main" id="{A8F6D641-9CE3-F554-0C86-EBC16497994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722" y="2541153"/>
                          <a:ext cx="0" cy="265053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4" name="Straight Connector 343">
                          <a:extLst>
                            <a:ext uri="{FF2B5EF4-FFF2-40B4-BE49-F238E27FC236}">
                              <a16:creationId xmlns:a16="http://schemas.microsoft.com/office/drawing/2014/main" id="{89802ED4-CF22-4CE7-6625-BFBCF143479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12" y="2542841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" name="Straight Connector 344">
                          <a:extLst>
                            <a:ext uri="{FF2B5EF4-FFF2-40B4-BE49-F238E27FC236}">
                              <a16:creationId xmlns:a16="http://schemas.microsoft.com/office/drawing/2014/main" id="{F8AE66BD-7F4E-906A-922F-55679F728ED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12" y="2809583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01" name="Group 353">
                        <a:extLst>
                          <a:ext uri="{FF2B5EF4-FFF2-40B4-BE49-F238E27FC236}">
                            <a16:creationId xmlns:a16="http://schemas.microsoft.com/office/drawing/2014/main" id="{EE49EB85-C086-4467-B08F-A3CDDC6F756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67141" y="2661791"/>
                        <a:ext cx="66984" cy="202059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10" name="Straight Connector 354">
                          <a:extLst>
                            <a:ext uri="{FF2B5EF4-FFF2-40B4-BE49-F238E27FC236}">
                              <a16:creationId xmlns:a16="http://schemas.microsoft.com/office/drawing/2014/main" id="{B4092987-3331-D1B7-700F-9E1DC240D90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764" y="2541150"/>
                          <a:ext cx="0" cy="265294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1" name="Straight Connector 355">
                          <a:extLst>
                            <a:ext uri="{FF2B5EF4-FFF2-40B4-BE49-F238E27FC236}">
                              <a16:creationId xmlns:a16="http://schemas.microsoft.com/office/drawing/2014/main" id="{6D902FBF-13CB-DE56-A4D5-85B2810876B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52" y="2543255"/>
                          <a:ext cx="66673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" name="Straight Connector 356">
                          <a:extLst>
                            <a:ext uri="{FF2B5EF4-FFF2-40B4-BE49-F238E27FC236}">
                              <a16:creationId xmlns:a16="http://schemas.microsoft.com/office/drawing/2014/main" id="{48FD3028-49EB-7BE4-7120-AACC3E88124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52" y="2808549"/>
                          <a:ext cx="66673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02" name="Group 361">
                        <a:extLst>
                          <a:ext uri="{FF2B5EF4-FFF2-40B4-BE49-F238E27FC236}">
                            <a16:creationId xmlns:a16="http://schemas.microsoft.com/office/drawing/2014/main" id="{F097C953-0E87-718D-610B-D32E37FB629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57566" y="2839591"/>
                        <a:ext cx="66988" cy="179999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07" name="Straight Connector 362">
                          <a:extLst>
                            <a:ext uri="{FF2B5EF4-FFF2-40B4-BE49-F238E27FC236}">
                              <a16:creationId xmlns:a16="http://schemas.microsoft.com/office/drawing/2014/main" id="{E690E671-D304-0982-28A0-BC90BB446DA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6802" y="2541089"/>
                          <a:ext cx="0" cy="264718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8" name="Straight Connector 363">
                          <a:extLst>
                            <a:ext uri="{FF2B5EF4-FFF2-40B4-BE49-F238E27FC236}">
                              <a16:creationId xmlns:a16="http://schemas.microsoft.com/office/drawing/2014/main" id="{EEF8696A-7F7B-77C0-8CC9-A465FC0112E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92" y="2543452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" name="Straight Connector 364">
                          <a:extLst>
                            <a:ext uri="{FF2B5EF4-FFF2-40B4-BE49-F238E27FC236}">
                              <a16:creationId xmlns:a16="http://schemas.microsoft.com/office/drawing/2014/main" id="{8EF4982E-0F64-9BA6-6688-7EC481B6B39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292" y="2808170"/>
                          <a:ext cx="66669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03" name="Group 365">
                        <a:extLst>
                          <a:ext uri="{FF2B5EF4-FFF2-40B4-BE49-F238E27FC236}">
                            <a16:creationId xmlns:a16="http://schemas.microsoft.com/office/drawing/2014/main" id="{D7194CF8-8A0C-54E8-3464-5AC007484DE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409891" y="2991992"/>
                        <a:ext cx="63809" cy="198883"/>
                        <a:chOff x="7880041" y="2541198"/>
                        <a:chExt cx="66988" cy="268047"/>
                      </a:xfrm>
                    </p:grpSpPr>
                    <p:cxnSp>
                      <p:nvCxnSpPr>
                        <p:cNvPr id="304" name="Straight Connector 366">
                          <a:extLst>
                            <a:ext uri="{FF2B5EF4-FFF2-40B4-BE49-F238E27FC236}">
                              <a16:creationId xmlns:a16="http://schemas.microsoft.com/office/drawing/2014/main" id="{03C570D0-FCB7-4851-CB2E-16D7FF779F8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915345" y="2541055"/>
                          <a:ext cx="0" cy="265252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" name="Straight Connector 367">
                          <a:extLst>
                            <a:ext uri="{FF2B5EF4-FFF2-40B4-BE49-F238E27FC236}">
                              <a16:creationId xmlns:a16="http://schemas.microsoft.com/office/drawing/2014/main" id="{05E79D68-841D-F8A2-12C5-1CB23A650E3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350" y="2543194"/>
                          <a:ext cx="66657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6" name="Straight Connector 368">
                          <a:extLst>
                            <a:ext uri="{FF2B5EF4-FFF2-40B4-BE49-F238E27FC236}">
                              <a16:creationId xmlns:a16="http://schemas.microsoft.com/office/drawing/2014/main" id="{3EABA461-7AF0-BCFB-F362-A24277703E2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880350" y="2808446"/>
                          <a:ext cx="66657" cy="0"/>
                        </a:xfrm>
                        <a:prstGeom prst="line">
                          <a:avLst/>
                        </a:prstGeom>
                        <a:ln w="6350" cmpd="sng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264" name="Group 289">
                    <a:extLst>
                      <a:ext uri="{FF2B5EF4-FFF2-40B4-BE49-F238E27FC236}">
                        <a16:creationId xmlns:a16="http://schemas.microsoft.com/office/drawing/2014/main" id="{BB94FEE0-AADB-782A-69F3-647F6FA67E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89216" y="2317131"/>
                    <a:ext cx="2705413" cy="1044564"/>
                    <a:chOff x="5089216" y="2317131"/>
                    <a:chExt cx="2705413" cy="1044564"/>
                  </a:xfrm>
                </p:grpSpPr>
                <p:grpSp>
                  <p:nvGrpSpPr>
                    <p:cNvPr id="269" name="Group 283">
                      <a:extLst>
                        <a:ext uri="{FF2B5EF4-FFF2-40B4-BE49-F238E27FC236}">
                          <a16:creationId xmlns:a16="http://schemas.microsoft.com/office/drawing/2014/main" id="{5BFD2047-3637-78C2-6F23-2B806EB625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7641" y="2388798"/>
                      <a:ext cx="66988" cy="268047"/>
                      <a:chOff x="6009966" y="2464998"/>
                      <a:chExt cx="66988" cy="268047"/>
                    </a:xfrm>
                  </p:grpSpPr>
                  <p:cxnSp>
                    <p:nvCxnSpPr>
                      <p:cNvPr id="292" name="Straight Connector 280">
                        <a:extLst>
                          <a:ext uri="{FF2B5EF4-FFF2-40B4-BE49-F238E27FC236}">
                            <a16:creationId xmlns:a16="http://schemas.microsoft.com/office/drawing/2014/main" id="{7259CF1F-D4E9-6BFF-4C10-2EC2DFC5CB7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046546" y="2464962"/>
                        <a:ext cx="0" cy="265057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Straight Connector 281">
                        <a:extLst>
                          <a:ext uri="{FF2B5EF4-FFF2-40B4-BE49-F238E27FC236}">
                            <a16:creationId xmlns:a16="http://schemas.microsoft.com/office/drawing/2014/main" id="{5CEB2047-17EC-A487-0FBF-2A3BE143385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010036" y="2466549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Straight Connector 282">
                        <a:extLst>
                          <a:ext uri="{FF2B5EF4-FFF2-40B4-BE49-F238E27FC236}">
                            <a16:creationId xmlns:a16="http://schemas.microsoft.com/office/drawing/2014/main" id="{6801214E-06B6-5B09-E02B-D2A726EFAE52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010036" y="2733193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70" name="Group 285">
                      <a:extLst>
                        <a:ext uri="{FF2B5EF4-FFF2-40B4-BE49-F238E27FC236}">
                          <a16:creationId xmlns:a16="http://schemas.microsoft.com/office/drawing/2014/main" id="{681361E6-CAD0-F726-4264-FDB66573B9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9216" y="2317131"/>
                      <a:ext cx="2499038" cy="1044564"/>
                      <a:chOff x="3577916" y="2431431"/>
                      <a:chExt cx="2499038" cy="1044564"/>
                    </a:xfrm>
                  </p:grpSpPr>
                  <p:cxnSp>
                    <p:nvCxnSpPr>
                      <p:cNvPr id="271" name="Straight Connector 286">
                        <a:extLst>
                          <a:ext uri="{FF2B5EF4-FFF2-40B4-BE49-F238E27FC236}">
                            <a16:creationId xmlns:a16="http://schemas.microsoft.com/office/drawing/2014/main" id="{ADFEF031-539C-3FC3-8321-10DF13DCE8D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044978" y="2431639"/>
                        <a:ext cx="0" cy="298388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Straight Connector 287">
                        <a:extLst>
                          <a:ext uri="{FF2B5EF4-FFF2-40B4-BE49-F238E27FC236}">
                            <a16:creationId xmlns:a16="http://schemas.microsoft.com/office/drawing/2014/main" id="{A197CB49-8C57-613F-2378-1E5BF184D45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010056" y="2431639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3" name="Straight Connector 288">
                        <a:extLst>
                          <a:ext uri="{FF2B5EF4-FFF2-40B4-BE49-F238E27FC236}">
                            <a16:creationId xmlns:a16="http://schemas.microsoft.com/office/drawing/2014/main" id="{1A4725D4-49A1-EEFB-2FFE-927FE103BCC2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010056" y="2733201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4" name="Straight Connector 290">
                        <a:extLst>
                          <a:ext uri="{FF2B5EF4-FFF2-40B4-BE49-F238E27FC236}">
                            <a16:creationId xmlns:a16="http://schemas.microsoft.com/office/drawing/2014/main" id="{6F1FD966-8F18-6472-9256-2A5AA9CFFC7B}"/>
                          </a:ext>
                        </a:extLst>
                      </p:cNvPr>
                      <p:cNvCxnSpPr>
                        <a:endCxn id="49" idx="0"/>
                      </p:cNvCxnSpPr>
                      <p:nvPr/>
                    </p:nvCxnSpPr>
                    <p:spPr>
                      <a:xfrm>
                        <a:off x="5619569" y="2623687"/>
                        <a:ext cx="6349" cy="22379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" name="Straight Connector 291">
                        <a:extLst>
                          <a:ext uri="{FF2B5EF4-FFF2-40B4-BE49-F238E27FC236}">
                            <a16:creationId xmlns:a16="http://schemas.microsoft.com/office/drawing/2014/main" id="{8D17083E-DAB7-44E2-8BAC-63163B338536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5584647" y="2622099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" name="Straight Connector 292">
                        <a:extLst>
                          <a:ext uri="{FF2B5EF4-FFF2-40B4-BE49-F238E27FC236}">
                            <a16:creationId xmlns:a16="http://schemas.microsoft.com/office/drawing/2014/main" id="{3A07B3F1-B4DA-A0D2-298B-DE97578074F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5587822" y="2850652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Straight Connector 293">
                        <a:extLst>
                          <a:ext uri="{FF2B5EF4-FFF2-40B4-BE49-F238E27FC236}">
                            <a16:creationId xmlns:a16="http://schemas.microsoft.com/office/drawing/2014/main" id="{EF22FC69-F526-8AA9-966D-15FA4EDFF84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11621" y="2630036"/>
                        <a:ext cx="0" cy="265057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8" name="Straight Connector 294">
                        <a:extLst>
                          <a:ext uri="{FF2B5EF4-FFF2-40B4-BE49-F238E27FC236}">
                            <a16:creationId xmlns:a16="http://schemas.microsoft.com/office/drawing/2014/main" id="{8B604416-93D1-6883-16FD-AEAD9CE2439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5175112" y="2631622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9" name="Straight Connector 295">
                        <a:extLst>
                          <a:ext uri="{FF2B5EF4-FFF2-40B4-BE49-F238E27FC236}">
                            <a16:creationId xmlns:a16="http://schemas.microsoft.com/office/drawing/2014/main" id="{A7DD75A9-0771-EF2B-7A6D-F7133874ECD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5175112" y="2898267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0" name="Straight Connector 296">
                        <a:extLst>
                          <a:ext uri="{FF2B5EF4-FFF2-40B4-BE49-F238E27FC236}">
                            <a16:creationId xmlns:a16="http://schemas.microsoft.com/office/drawing/2014/main" id="{F7A22126-28F2-1D88-EA9D-E79D584667A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89387" y="2731614"/>
                        <a:ext cx="0" cy="242836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1" name="Straight Connector 297">
                        <a:extLst>
                          <a:ext uri="{FF2B5EF4-FFF2-40B4-BE49-F238E27FC236}">
                            <a16:creationId xmlns:a16="http://schemas.microsoft.com/office/drawing/2014/main" id="{B18B438C-0DC2-E186-DCB7-8B2CF97FAA0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752878" y="2733201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Straight Connector 298">
                        <a:extLst>
                          <a:ext uri="{FF2B5EF4-FFF2-40B4-BE49-F238E27FC236}">
                            <a16:creationId xmlns:a16="http://schemas.microsoft.com/office/drawing/2014/main" id="{DD6505ED-F28D-3320-4763-EC74DFE63D9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752878" y="2977625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Straight Connector 299">
                        <a:extLst>
                          <a:ext uri="{FF2B5EF4-FFF2-40B4-BE49-F238E27FC236}">
                            <a16:creationId xmlns:a16="http://schemas.microsoft.com/office/drawing/2014/main" id="{6BD8B9F1-F879-F7A9-7B84-E87DB984DE2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83026" y="2887157"/>
                        <a:ext cx="0" cy="249185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Straight Connector 300">
                        <a:extLst>
                          <a:ext uri="{FF2B5EF4-FFF2-40B4-BE49-F238E27FC236}">
                            <a16:creationId xmlns:a16="http://schemas.microsoft.com/office/drawing/2014/main" id="{4574CA57-733E-81FA-B915-BF80070DF1A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6517" y="2888744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Straight Connector 301">
                        <a:extLst>
                          <a:ext uri="{FF2B5EF4-FFF2-40B4-BE49-F238E27FC236}">
                            <a16:creationId xmlns:a16="http://schemas.microsoft.com/office/drawing/2014/main" id="{EE5A5ADE-7401-66D5-9B84-3C44CB15E222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6517" y="3139516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6" name="Straight Connector 302">
                        <a:extLst>
                          <a:ext uri="{FF2B5EF4-FFF2-40B4-BE49-F238E27FC236}">
                            <a16:creationId xmlns:a16="http://schemas.microsoft.com/office/drawing/2014/main" id="{D18AE579-50AF-E6B9-16B1-BB29B3FB4D9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35395" y="3071268"/>
                        <a:ext cx="0" cy="230139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Straight Connector 303">
                        <a:extLst>
                          <a:ext uri="{FF2B5EF4-FFF2-40B4-BE49-F238E27FC236}">
                            <a16:creationId xmlns:a16="http://schemas.microsoft.com/office/drawing/2014/main" id="{0A7D8ED8-1E65-1C70-A756-2984CEE00ABB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3898885" y="3072855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Straight Connector 304">
                        <a:extLst>
                          <a:ext uri="{FF2B5EF4-FFF2-40B4-BE49-F238E27FC236}">
                            <a16:creationId xmlns:a16="http://schemas.microsoft.com/office/drawing/2014/main" id="{E61E3075-A696-E0B2-32C0-D822EBD2083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3898885" y="3304582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9" name="Straight Connector 305">
                        <a:extLst>
                          <a:ext uri="{FF2B5EF4-FFF2-40B4-BE49-F238E27FC236}">
                            <a16:creationId xmlns:a16="http://schemas.microsoft.com/office/drawing/2014/main" id="{D7CD79C1-8688-BD7C-49AD-C92418E000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614750" y="3161737"/>
                        <a:ext cx="0" cy="311085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" name="Straight Connector 306">
                        <a:extLst>
                          <a:ext uri="{FF2B5EF4-FFF2-40B4-BE49-F238E27FC236}">
                            <a16:creationId xmlns:a16="http://schemas.microsoft.com/office/drawing/2014/main" id="{0CB6241D-32A1-0B3B-DF6B-09209F1DF13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3578241" y="3161737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Straight Connector 307">
                        <a:extLst>
                          <a:ext uri="{FF2B5EF4-FFF2-40B4-BE49-F238E27FC236}">
                            <a16:creationId xmlns:a16="http://schemas.microsoft.com/office/drawing/2014/main" id="{EF66AF33-C86C-5CCC-88A6-9CDFF173B0D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3578241" y="3475996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65" name="Group 345">
                    <a:extLst>
                      <a:ext uri="{FF2B5EF4-FFF2-40B4-BE49-F238E27FC236}">
                        <a16:creationId xmlns:a16="http://schemas.microsoft.com/office/drawing/2014/main" id="{7D312DD9-254F-790C-062C-2A5E82F7A2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89416" y="2617340"/>
                    <a:ext cx="66988" cy="252000"/>
                    <a:chOff x="7880041" y="2541198"/>
                    <a:chExt cx="66988" cy="268047"/>
                  </a:xfrm>
                </p:grpSpPr>
                <p:cxnSp>
                  <p:nvCxnSpPr>
                    <p:cNvPr id="266" name="Straight Connector 346">
                      <a:extLst>
                        <a:ext uri="{FF2B5EF4-FFF2-40B4-BE49-F238E27FC236}">
                          <a16:creationId xmlns:a16="http://schemas.microsoft.com/office/drawing/2014/main" id="{3B17DA99-67D1-FDFF-1FA0-B1778FB9504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16722" y="2541170"/>
                      <a:ext cx="0" cy="265052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347">
                      <a:extLst>
                        <a:ext uri="{FF2B5EF4-FFF2-40B4-BE49-F238E27FC236}">
                          <a16:creationId xmlns:a16="http://schemas.microsoft.com/office/drawing/2014/main" id="{C9E81CB2-D934-84A9-1F00-B5518BB28DB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880212" y="2542858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348">
                      <a:extLst>
                        <a:ext uri="{FF2B5EF4-FFF2-40B4-BE49-F238E27FC236}">
                          <a16:creationId xmlns:a16="http://schemas.microsoft.com/office/drawing/2014/main" id="{C1E89833-8827-E34B-7FF4-0AE9A7D16E4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880212" y="2809599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5" name="Group 276">
                <a:extLst>
                  <a:ext uri="{FF2B5EF4-FFF2-40B4-BE49-F238E27FC236}">
                    <a16:creationId xmlns:a16="http://schemas.microsoft.com/office/drawing/2014/main" id="{4317C1D6-A933-36D6-32C2-D612F2CC05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0612" y="2017352"/>
                <a:ext cx="5474013" cy="629969"/>
                <a:chOff x="2320612" y="2017352"/>
                <a:chExt cx="5474013" cy="629969"/>
              </a:xfrm>
            </p:grpSpPr>
            <p:grpSp>
              <p:nvGrpSpPr>
                <p:cNvPr id="166" name="Group 172">
                  <a:extLst>
                    <a:ext uri="{FF2B5EF4-FFF2-40B4-BE49-F238E27FC236}">
                      <a16:creationId xmlns:a16="http://schemas.microsoft.com/office/drawing/2014/main" id="{9992C938-5944-FA8A-DB70-A41711C6D5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27637" y="2083991"/>
                  <a:ext cx="66988" cy="243284"/>
                  <a:chOff x="5271849" y="1518708"/>
                  <a:chExt cx="76364" cy="189442"/>
                </a:xfrm>
              </p:grpSpPr>
              <p:cxnSp>
                <p:nvCxnSpPr>
                  <p:cNvPr id="258" name="Straight Connector 163">
                    <a:extLst>
                      <a:ext uri="{FF2B5EF4-FFF2-40B4-BE49-F238E27FC236}">
                        <a16:creationId xmlns:a16="http://schemas.microsoft.com/office/drawing/2014/main" id="{6D00A211-12F3-4C12-17D2-E3090AFA9D2D}"/>
                      </a:ext>
                    </a:extLst>
                  </p:cNvPr>
                  <p:cNvCxnSpPr/>
                  <p:nvPr/>
                </p:nvCxnSpPr>
                <p:spPr>
                  <a:xfrm>
                    <a:off x="5313553" y="1518734"/>
                    <a:ext cx="0" cy="18909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166">
                    <a:extLst>
                      <a:ext uri="{FF2B5EF4-FFF2-40B4-BE49-F238E27FC236}">
                        <a16:creationId xmlns:a16="http://schemas.microsoft.com/office/drawing/2014/main" id="{A70D5438-FE85-B27A-6E11-48CFE94AF4D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1933" y="1519970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170">
                    <a:extLst>
                      <a:ext uri="{FF2B5EF4-FFF2-40B4-BE49-F238E27FC236}">
                        <a16:creationId xmlns:a16="http://schemas.microsoft.com/office/drawing/2014/main" id="{B96B988D-5E0C-F417-CC20-EAE1A327713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1933" y="1707828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" name="Group 173">
                  <a:extLst>
                    <a:ext uri="{FF2B5EF4-FFF2-40B4-BE49-F238E27FC236}">
                      <a16:creationId xmlns:a16="http://schemas.microsoft.com/office/drawing/2014/main" id="{12901BA0-4D50-8956-D345-828DE1197A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99037" y="2106216"/>
                  <a:ext cx="66988" cy="243284"/>
                  <a:chOff x="5271849" y="1518708"/>
                  <a:chExt cx="76364" cy="189442"/>
                </a:xfrm>
              </p:grpSpPr>
              <p:cxnSp>
                <p:nvCxnSpPr>
                  <p:cNvPr id="255" name="Straight Connector 174">
                    <a:extLst>
                      <a:ext uri="{FF2B5EF4-FFF2-40B4-BE49-F238E27FC236}">
                        <a16:creationId xmlns:a16="http://schemas.microsoft.com/office/drawing/2014/main" id="{9A1C2161-B1E7-3489-73DA-5C64079FACA6}"/>
                      </a:ext>
                    </a:extLst>
                  </p:cNvPr>
                  <p:cNvCxnSpPr/>
                  <p:nvPr/>
                </p:nvCxnSpPr>
                <p:spPr>
                  <a:xfrm>
                    <a:off x="5313579" y="1518731"/>
                    <a:ext cx="0" cy="18909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175">
                    <a:extLst>
                      <a:ext uri="{FF2B5EF4-FFF2-40B4-BE49-F238E27FC236}">
                        <a16:creationId xmlns:a16="http://schemas.microsoft.com/office/drawing/2014/main" id="{8C9A7392-707C-D5D0-77E8-994DAB5EC9D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1960" y="1519967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176">
                    <a:extLst>
                      <a:ext uri="{FF2B5EF4-FFF2-40B4-BE49-F238E27FC236}">
                        <a16:creationId xmlns:a16="http://schemas.microsoft.com/office/drawing/2014/main" id="{369D7B78-987F-B83D-37AD-24D32B3EADA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1960" y="1707825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8" name="Group 177">
                  <a:extLst>
                    <a:ext uri="{FF2B5EF4-FFF2-40B4-BE49-F238E27FC236}">
                      <a16:creationId xmlns:a16="http://schemas.microsoft.com/office/drawing/2014/main" id="{A0513C0B-D04C-4B4E-54DD-23BB749A36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95812" y="2163366"/>
                  <a:ext cx="66988" cy="243284"/>
                  <a:chOff x="5271849" y="1518708"/>
                  <a:chExt cx="76364" cy="189442"/>
                </a:xfrm>
              </p:grpSpPr>
              <p:cxnSp>
                <p:nvCxnSpPr>
                  <p:cNvPr id="252" name="Straight Connector 178">
                    <a:extLst>
                      <a:ext uri="{FF2B5EF4-FFF2-40B4-BE49-F238E27FC236}">
                        <a16:creationId xmlns:a16="http://schemas.microsoft.com/office/drawing/2014/main" id="{6E97BC9A-54CC-D977-A073-D256C8F0588F}"/>
                      </a:ext>
                    </a:extLst>
                  </p:cNvPr>
                  <p:cNvCxnSpPr/>
                  <p:nvPr/>
                </p:nvCxnSpPr>
                <p:spPr>
                  <a:xfrm>
                    <a:off x="5313623" y="1518722"/>
                    <a:ext cx="0" cy="18909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179">
                    <a:extLst>
                      <a:ext uri="{FF2B5EF4-FFF2-40B4-BE49-F238E27FC236}">
                        <a16:creationId xmlns:a16="http://schemas.microsoft.com/office/drawing/2014/main" id="{72473AD1-4F4A-3053-3862-6931B0BCDF4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003" y="1519958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180">
                    <a:extLst>
                      <a:ext uri="{FF2B5EF4-FFF2-40B4-BE49-F238E27FC236}">
                        <a16:creationId xmlns:a16="http://schemas.microsoft.com/office/drawing/2014/main" id="{CEC3790D-5526-EEFA-7084-598EF5D5C07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003" y="1707815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Group 181">
                  <a:extLst>
                    <a:ext uri="{FF2B5EF4-FFF2-40B4-BE49-F238E27FC236}">
                      <a16:creationId xmlns:a16="http://schemas.microsoft.com/office/drawing/2014/main" id="{E43D4D52-5148-0717-7A70-44B1EA7B3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89412" y="2252270"/>
                  <a:ext cx="66988" cy="226772"/>
                  <a:chOff x="5271849" y="1518708"/>
                  <a:chExt cx="76364" cy="176584"/>
                </a:xfrm>
              </p:grpSpPr>
              <p:cxnSp>
                <p:nvCxnSpPr>
                  <p:cNvPr id="249" name="Straight Connector 182">
                    <a:extLst>
                      <a:ext uri="{FF2B5EF4-FFF2-40B4-BE49-F238E27FC236}">
                        <a16:creationId xmlns:a16="http://schemas.microsoft.com/office/drawing/2014/main" id="{20919882-40AA-4031-0034-6E13AAA87E81}"/>
                      </a:ext>
                    </a:extLst>
                  </p:cNvPr>
                  <p:cNvCxnSpPr/>
                  <p:nvPr/>
                </p:nvCxnSpPr>
                <p:spPr>
                  <a:xfrm>
                    <a:off x="5313668" y="1518704"/>
                    <a:ext cx="0" cy="1742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183">
                    <a:extLst>
                      <a:ext uri="{FF2B5EF4-FFF2-40B4-BE49-F238E27FC236}">
                        <a16:creationId xmlns:a16="http://schemas.microsoft.com/office/drawing/2014/main" id="{13E615A2-C80C-B2C3-63B9-E065736AEFC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048" y="1519940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184">
                    <a:extLst>
                      <a:ext uri="{FF2B5EF4-FFF2-40B4-BE49-F238E27FC236}">
                        <a16:creationId xmlns:a16="http://schemas.microsoft.com/office/drawing/2014/main" id="{5CD06A03-6017-954B-785A-9967FAAD62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048" y="1695438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" name="Group 186">
                  <a:extLst>
                    <a:ext uri="{FF2B5EF4-FFF2-40B4-BE49-F238E27FC236}">
                      <a16:creationId xmlns:a16="http://schemas.microsoft.com/office/drawing/2014/main" id="{353FE3E2-92AE-59A8-98B3-A6BDADEDC8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57566" y="2261798"/>
                  <a:ext cx="470213" cy="268684"/>
                  <a:chOff x="4812187" y="1518708"/>
                  <a:chExt cx="536026" cy="209220"/>
                </a:xfrm>
              </p:grpSpPr>
              <p:cxnSp>
                <p:nvCxnSpPr>
                  <p:cNvPr id="243" name="Straight Connector 187">
                    <a:extLst>
                      <a:ext uri="{FF2B5EF4-FFF2-40B4-BE49-F238E27FC236}">
                        <a16:creationId xmlns:a16="http://schemas.microsoft.com/office/drawing/2014/main" id="{41975DDF-12D1-8326-959C-9C9561139BC1}"/>
                      </a:ext>
                    </a:extLst>
                  </p:cNvPr>
                  <p:cNvCxnSpPr/>
                  <p:nvPr/>
                </p:nvCxnSpPr>
                <p:spPr>
                  <a:xfrm>
                    <a:off x="5311901" y="1518700"/>
                    <a:ext cx="0" cy="16931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188">
                    <a:extLst>
                      <a:ext uri="{FF2B5EF4-FFF2-40B4-BE49-F238E27FC236}">
                        <a16:creationId xmlns:a16="http://schemas.microsoft.com/office/drawing/2014/main" id="{B7AE86E4-C1CC-5220-4667-51A1274A5FB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091" y="151993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189">
                    <a:extLst>
                      <a:ext uri="{FF2B5EF4-FFF2-40B4-BE49-F238E27FC236}">
                        <a16:creationId xmlns:a16="http://schemas.microsoft.com/office/drawing/2014/main" id="{21E985DF-D602-C666-F36A-7C29C958E8C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091" y="1688019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77">
                    <a:extLst>
                      <a:ext uri="{FF2B5EF4-FFF2-40B4-BE49-F238E27FC236}">
                        <a16:creationId xmlns:a16="http://schemas.microsoft.com/office/drawing/2014/main" id="{95B2DE75-288F-C77F-7B77-8220D2F8BA70}"/>
                      </a:ext>
                    </a:extLst>
                  </p:cNvPr>
                  <p:cNvCxnSpPr/>
                  <p:nvPr/>
                </p:nvCxnSpPr>
                <p:spPr>
                  <a:xfrm>
                    <a:off x="4854093" y="1558249"/>
                    <a:ext cx="0" cy="16931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78">
                    <a:extLst>
                      <a:ext uri="{FF2B5EF4-FFF2-40B4-BE49-F238E27FC236}">
                        <a16:creationId xmlns:a16="http://schemas.microsoft.com/office/drawing/2014/main" id="{0FA94CC0-13DF-52EA-DFCF-B31BE61490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12473" y="1559485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79">
                    <a:extLst>
                      <a:ext uri="{FF2B5EF4-FFF2-40B4-BE49-F238E27FC236}">
                        <a16:creationId xmlns:a16="http://schemas.microsoft.com/office/drawing/2014/main" id="{BA576CB7-7723-4953-4A92-802E8B8F84F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12473" y="1727568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" name="Group 191">
                  <a:extLst>
                    <a:ext uri="{FF2B5EF4-FFF2-40B4-BE49-F238E27FC236}">
                      <a16:creationId xmlns:a16="http://schemas.microsoft.com/office/drawing/2014/main" id="{40BAF5A4-B1A8-3C62-CF14-1D5863AC9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59037" y="2436410"/>
                  <a:ext cx="66988" cy="135333"/>
                  <a:chOff x="5271849" y="1518703"/>
                  <a:chExt cx="76364" cy="105382"/>
                </a:xfrm>
              </p:grpSpPr>
              <p:cxnSp>
                <p:nvCxnSpPr>
                  <p:cNvPr id="240" name="Straight Connector 192">
                    <a:extLst>
                      <a:ext uri="{FF2B5EF4-FFF2-40B4-BE49-F238E27FC236}">
                        <a16:creationId xmlns:a16="http://schemas.microsoft.com/office/drawing/2014/main" id="{1CDFFCDD-F22D-D0B8-BD2F-854242BD893B}"/>
                      </a:ext>
                    </a:extLst>
                  </p:cNvPr>
                  <p:cNvCxnSpPr/>
                  <p:nvPr/>
                </p:nvCxnSpPr>
                <p:spPr>
                  <a:xfrm>
                    <a:off x="5313859" y="1518677"/>
                    <a:ext cx="0" cy="10505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193">
                    <a:extLst>
                      <a:ext uri="{FF2B5EF4-FFF2-40B4-BE49-F238E27FC236}">
                        <a16:creationId xmlns:a16="http://schemas.microsoft.com/office/drawing/2014/main" id="{7CCD6350-C8F5-6D8B-07D2-936BA2F1A38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239" y="1519913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194">
                    <a:extLst>
                      <a:ext uri="{FF2B5EF4-FFF2-40B4-BE49-F238E27FC236}">
                        <a16:creationId xmlns:a16="http://schemas.microsoft.com/office/drawing/2014/main" id="{0422FD8C-0B8F-CE44-F272-00414A54AC8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239" y="1623729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2" name="Group 195">
                  <a:extLst>
                    <a:ext uri="{FF2B5EF4-FFF2-40B4-BE49-F238E27FC236}">
                      <a16:creationId xmlns:a16="http://schemas.microsoft.com/office/drawing/2014/main" id="{2BDE5CD4-3F6F-F2B9-8669-3EBBD64E8F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92387" y="2376097"/>
                  <a:ext cx="66988" cy="169622"/>
                  <a:chOff x="5271849" y="1518708"/>
                  <a:chExt cx="76364" cy="132082"/>
                </a:xfrm>
              </p:grpSpPr>
              <p:cxnSp>
                <p:nvCxnSpPr>
                  <p:cNvPr id="237" name="Straight Connector 196">
                    <a:extLst>
                      <a:ext uri="{FF2B5EF4-FFF2-40B4-BE49-F238E27FC236}">
                        <a16:creationId xmlns:a16="http://schemas.microsoft.com/office/drawing/2014/main" id="{30BA92A0-B11F-F5C9-F0F0-65258FB6396E}"/>
                      </a:ext>
                    </a:extLst>
                  </p:cNvPr>
                  <p:cNvCxnSpPr>
                    <a:endCxn id="54" idx="4"/>
                  </p:cNvCxnSpPr>
                  <p:nvPr/>
                </p:nvCxnSpPr>
                <p:spPr>
                  <a:xfrm flipH="1">
                    <a:off x="5308415" y="1518682"/>
                    <a:ext cx="5429" cy="12977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197">
                    <a:extLst>
                      <a:ext uri="{FF2B5EF4-FFF2-40B4-BE49-F238E27FC236}">
                        <a16:creationId xmlns:a16="http://schemas.microsoft.com/office/drawing/2014/main" id="{A61E7ADF-AFFB-723A-F938-03B2C1E79BA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224" y="1519918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198">
                    <a:extLst>
                      <a:ext uri="{FF2B5EF4-FFF2-40B4-BE49-F238E27FC236}">
                        <a16:creationId xmlns:a16="http://schemas.microsoft.com/office/drawing/2014/main" id="{C2D66CC3-0648-3588-5989-F45A82BE2FF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224" y="1650924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Group 201">
                  <a:extLst>
                    <a:ext uri="{FF2B5EF4-FFF2-40B4-BE49-F238E27FC236}">
                      <a16:creationId xmlns:a16="http://schemas.microsoft.com/office/drawing/2014/main" id="{3AB7AFF9-B726-D324-164B-94395CB93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09887" y="2382448"/>
                  <a:ext cx="66988" cy="189304"/>
                  <a:chOff x="5271849" y="1518708"/>
                  <a:chExt cx="76364" cy="147408"/>
                </a:xfrm>
              </p:grpSpPr>
              <p:cxnSp>
                <p:nvCxnSpPr>
                  <p:cNvPr id="234" name="Straight Connector 202">
                    <a:extLst>
                      <a:ext uri="{FF2B5EF4-FFF2-40B4-BE49-F238E27FC236}">
                        <a16:creationId xmlns:a16="http://schemas.microsoft.com/office/drawing/2014/main" id="{0DDA868E-18FF-694D-CC6C-2EDCC8781712}"/>
                      </a:ext>
                    </a:extLst>
                  </p:cNvPr>
                  <p:cNvCxnSpPr/>
                  <p:nvPr/>
                </p:nvCxnSpPr>
                <p:spPr>
                  <a:xfrm>
                    <a:off x="5313809" y="1518681"/>
                    <a:ext cx="0" cy="14707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03">
                    <a:extLst>
                      <a:ext uri="{FF2B5EF4-FFF2-40B4-BE49-F238E27FC236}">
                        <a16:creationId xmlns:a16="http://schemas.microsoft.com/office/drawing/2014/main" id="{D783D6E8-D2BD-CA13-8AD7-B31C5654F94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189" y="151991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04">
                    <a:extLst>
                      <a:ext uri="{FF2B5EF4-FFF2-40B4-BE49-F238E27FC236}">
                        <a16:creationId xmlns:a16="http://schemas.microsoft.com/office/drawing/2014/main" id="{19F97C2C-B23C-701C-EDA0-4433AB87996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189" y="1665753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208">
                  <a:extLst>
                    <a:ext uri="{FF2B5EF4-FFF2-40B4-BE49-F238E27FC236}">
                      <a16:creationId xmlns:a16="http://schemas.microsoft.com/office/drawing/2014/main" id="{5D37F993-EBBB-B64E-21E0-D7588BA37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52662" y="2439591"/>
                  <a:ext cx="66988" cy="128355"/>
                  <a:chOff x="5271849" y="1518703"/>
                  <a:chExt cx="76364" cy="99948"/>
                </a:xfrm>
              </p:grpSpPr>
              <p:cxnSp>
                <p:nvCxnSpPr>
                  <p:cNvPr id="231" name="Straight Connector 209">
                    <a:extLst>
                      <a:ext uri="{FF2B5EF4-FFF2-40B4-BE49-F238E27FC236}">
                        <a16:creationId xmlns:a16="http://schemas.microsoft.com/office/drawing/2014/main" id="{E85A2102-6563-C03D-70F7-0A966ED0EC94}"/>
                      </a:ext>
                    </a:extLst>
                  </p:cNvPr>
                  <p:cNvCxnSpPr/>
                  <p:nvPr/>
                </p:nvCxnSpPr>
                <p:spPr>
                  <a:xfrm>
                    <a:off x="5313880" y="1518672"/>
                    <a:ext cx="0" cy="9763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10">
                    <a:extLst>
                      <a:ext uri="{FF2B5EF4-FFF2-40B4-BE49-F238E27FC236}">
                        <a16:creationId xmlns:a16="http://schemas.microsoft.com/office/drawing/2014/main" id="{DA71B3E4-4CF1-C9FB-1C51-33986FFC0A3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260" y="1519907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11">
                    <a:extLst>
                      <a:ext uri="{FF2B5EF4-FFF2-40B4-BE49-F238E27FC236}">
                        <a16:creationId xmlns:a16="http://schemas.microsoft.com/office/drawing/2014/main" id="{82338F62-B1C9-B795-F08E-0FAF681594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260" y="1618779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" name="Group 213">
                  <a:extLst>
                    <a:ext uri="{FF2B5EF4-FFF2-40B4-BE49-F238E27FC236}">
                      <a16:creationId xmlns:a16="http://schemas.microsoft.com/office/drawing/2014/main" id="{B1964666-8C91-E064-11E4-3C0B63D7B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3587" y="2426891"/>
                  <a:ext cx="66988" cy="128355"/>
                  <a:chOff x="5271849" y="1518703"/>
                  <a:chExt cx="76364" cy="99948"/>
                </a:xfrm>
              </p:grpSpPr>
              <p:cxnSp>
                <p:nvCxnSpPr>
                  <p:cNvPr id="228" name="Straight Connector 214">
                    <a:extLst>
                      <a:ext uri="{FF2B5EF4-FFF2-40B4-BE49-F238E27FC236}">
                        <a16:creationId xmlns:a16="http://schemas.microsoft.com/office/drawing/2014/main" id="{258BB932-7966-6835-9BCD-7F9659A1C139}"/>
                      </a:ext>
                    </a:extLst>
                  </p:cNvPr>
                  <p:cNvCxnSpPr/>
                  <p:nvPr/>
                </p:nvCxnSpPr>
                <p:spPr>
                  <a:xfrm>
                    <a:off x="5313905" y="1518674"/>
                    <a:ext cx="0" cy="9763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15">
                    <a:extLst>
                      <a:ext uri="{FF2B5EF4-FFF2-40B4-BE49-F238E27FC236}">
                        <a16:creationId xmlns:a16="http://schemas.microsoft.com/office/drawing/2014/main" id="{D9B6713C-8BF2-D096-BD4C-6CF07AA2248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286" y="1519910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16">
                    <a:extLst>
                      <a:ext uri="{FF2B5EF4-FFF2-40B4-BE49-F238E27FC236}">
                        <a16:creationId xmlns:a16="http://schemas.microsoft.com/office/drawing/2014/main" id="{8AB3287A-5671-A2C1-09BC-7BD9733AE80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286" y="1618782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" name="Group 217">
                  <a:extLst>
                    <a:ext uri="{FF2B5EF4-FFF2-40B4-BE49-F238E27FC236}">
                      <a16:creationId xmlns:a16="http://schemas.microsoft.com/office/drawing/2014/main" id="{4A85E4BB-DCF3-30C6-CF84-49862F4231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49437" y="2449116"/>
                  <a:ext cx="66988" cy="128355"/>
                  <a:chOff x="5271849" y="1518703"/>
                  <a:chExt cx="76364" cy="99948"/>
                </a:xfrm>
              </p:grpSpPr>
              <p:cxnSp>
                <p:nvCxnSpPr>
                  <p:cNvPr id="225" name="Straight Connector 218">
                    <a:extLst>
                      <a:ext uri="{FF2B5EF4-FFF2-40B4-BE49-F238E27FC236}">
                        <a16:creationId xmlns:a16="http://schemas.microsoft.com/office/drawing/2014/main" id="{DEC46CFE-E75E-23FD-15BE-B240EE75F816}"/>
                      </a:ext>
                    </a:extLst>
                  </p:cNvPr>
                  <p:cNvCxnSpPr/>
                  <p:nvPr/>
                </p:nvCxnSpPr>
                <p:spPr>
                  <a:xfrm>
                    <a:off x="5313925" y="1518670"/>
                    <a:ext cx="0" cy="9763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19">
                    <a:extLst>
                      <a:ext uri="{FF2B5EF4-FFF2-40B4-BE49-F238E27FC236}">
                        <a16:creationId xmlns:a16="http://schemas.microsoft.com/office/drawing/2014/main" id="{F1DD884A-3197-44B9-B019-DFE9C4AAE54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305" y="151990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0">
                    <a:extLst>
                      <a:ext uri="{FF2B5EF4-FFF2-40B4-BE49-F238E27FC236}">
                        <a16:creationId xmlns:a16="http://schemas.microsoft.com/office/drawing/2014/main" id="{6700AFED-1370-2762-3ECE-0DF894F9ABD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305" y="1618778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221">
                  <a:extLst>
                    <a:ext uri="{FF2B5EF4-FFF2-40B4-BE49-F238E27FC236}">
                      <a16:creationId xmlns:a16="http://schemas.microsoft.com/office/drawing/2014/main" id="{DBDFFE46-C3E1-A59A-14D6-F12767A510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7187" y="2458641"/>
                  <a:ext cx="66988" cy="128355"/>
                  <a:chOff x="5271849" y="1518703"/>
                  <a:chExt cx="76364" cy="99948"/>
                </a:xfrm>
              </p:grpSpPr>
              <p:cxnSp>
                <p:nvCxnSpPr>
                  <p:cNvPr id="222" name="Straight Connector 222">
                    <a:extLst>
                      <a:ext uri="{FF2B5EF4-FFF2-40B4-BE49-F238E27FC236}">
                        <a16:creationId xmlns:a16="http://schemas.microsoft.com/office/drawing/2014/main" id="{89284B7B-0035-4F15-78A0-B0833F906330}"/>
                      </a:ext>
                    </a:extLst>
                  </p:cNvPr>
                  <p:cNvCxnSpPr/>
                  <p:nvPr/>
                </p:nvCxnSpPr>
                <p:spPr>
                  <a:xfrm>
                    <a:off x="5313950" y="1518669"/>
                    <a:ext cx="0" cy="9763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3">
                    <a:extLst>
                      <a:ext uri="{FF2B5EF4-FFF2-40B4-BE49-F238E27FC236}">
                        <a16:creationId xmlns:a16="http://schemas.microsoft.com/office/drawing/2014/main" id="{80887F91-5BF6-C900-4D28-9ABB61861FD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330" y="1519904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4">
                    <a:extLst>
                      <a:ext uri="{FF2B5EF4-FFF2-40B4-BE49-F238E27FC236}">
                        <a16:creationId xmlns:a16="http://schemas.microsoft.com/office/drawing/2014/main" id="{B212A84C-8DBF-B9ED-6D1E-09376991256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330" y="161877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8" name="Group 225">
                  <a:extLst>
                    <a:ext uri="{FF2B5EF4-FFF2-40B4-BE49-F238E27FC236}">
                      <a16:creationId xmlns:a16="http://schemas.microsoft.com/office/drawing/2014/main" id="{74C1CC03-03BA-D985-17D9-F481B8DC8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11287" y="2484041"/>
                  <a:ext cx="66988" cy="128355"/>
                  <a:chOff x="5271849" y="1518703"/>
                  <a:chExt cx="76364" cy="99948"/>
                </a:xfrm>
              </p:grpSpPr>
              <p:cxnSp>
                <p:nvCxnSpPr>
                  <p:cNvPr id="219" name="Straight Connector 226">
                    <a:extLst>
                      <a:ext uri="{FF2B5EF4-FFF2-40B4-BE49-F238E27FC236}">
                        <a16:creationId xmlns:a16="http://schemas.microsoft.com/office/drawing/2014/main" id="{355B7976-3E83-4210-804A-706EA2623BE5}"/>
                      </a:ext>
                    </a:extLst>
                  </p:cNvPr>
                  <p:cNvCxnSpPr/>
                  <p:nvPr/>
                </p:nvCxnSpPr>
                <p:spPr>
                  <a:xfrm>
                    <a:off x="5313974" y="1518665"/>
                    <a:ext cx="0" cy="9763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27">
                    <a:extLst>
                      <a:ext uri="{FF2B5EF4-FFF2-40B4-BE49-F238E27FC236}">
                        <a16:creationId xmlns:a16="http://schemas.microsoft.com/office/drawing/2014/main" id="{CC798DC8-4C9E-6BD7-18C9-43345764809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354" y="1519900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8">
                    <a:extLst>
                      <a:ext uri="{FF2B5EF4-FFF2-40B4-BE49-F238E27FC236}">
                        <a16:creationId xmlns:a16="http://schemas.microsoft.com/office/drawing/2014/main" id="{CD53C138-3CDC-08F7-4428-7CAE950E9D8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354" y="1618772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 229">
                  <a:extLst>
                    <a:ext uri="{FF2B5EF4-FFF2-40B4-BE49-F238E27FC236}">
                      <a16:creationId xmlns:a16="http://schemas.microsoft.com/office/drawing/2014/main" id="{B3DFFE6E-EB38-5543-30C4-0003047B4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4912" y="2518966"/>
                  <a:ext cx="66988" cy="128355"/>
                  <a:chOff x="5271849" y="1518703"/>
                  <a:chExt cx="76364" cy="99948"/>
                </a:xfrm>
              </p:grpSpPr>
              <p:cxnSp>
                <p:nvCxnSpPr>
                  <p:cNvPr id="216" name="Straight Connector 230">
                    <a:extLst>
                      <a:ext uri="{FF2B5EF4-FFF2-40B4-BE49-F238E27FC236}">
                        <a16:creationId xmlns:a16="http://schemas.microsoft.com/office/drawing/2014/main" id="{D8486FE2-3677-FDEE-923F-4CC0242A52F0}"/>
                      </a:ext>
                    </a:extLst>
                  </p:cNvPr>
                  <p:cNvCxnSpPr/>
                  <p:nvPr/>
                </p:nvCxnSpPr>
                <p:spPr>
                  <a:xfrm>
                    <a:off x="5313995" y="1518659"/>
                    <a:ext cx="0" cy="9763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31">
                    <a:extLst>
                      <a:ext uri="{FF2B5EF4-FFF2-40B4-BE49-F238E27FC236}">
                        <a16:creationId xmlns:a16="http://schemas.microsoft.com/office/drawing/2014/main" id="{C775AE86-6621-A315-FD9B-C1EE02D45F8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376" y="1519895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32">
                    <a:extLst>
                      <a:ext uri="{FF2B5EF4-FFF2-40B4-BE49-F238E27FC236}">
                        <a16:creationId xmlns:a16="http://schemas.microsoft.com/office/drawing/2014/main" id="{159C0142-6306-C3A8-7F46-784BAE91CAA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376" y="1618767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0" name="Group 233">
                  <a:extLst>
                    <a:ext uri="{FF2B5EF4-FFF2-40B4-BE49-F238E27FC236}">
                      <a16:creationId xmlns:a16="http://schemas.microsoft.com/office/drawing/2014/main" id="{1C64DEA2-C958-F664-E409-2E45D0967C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92187" y="2503088"/>
                  <a:ext cx="66988" cy="113106"/>
                  <a:chOff x="5271849" y="1518703"/>
                  <a:chExt cx="76364" cy="88074"/>
                </a:xfrm>
              </p:grpSpPr>
              <p:cxnSp>
                <p:nvCxnSpPr>
                  <p:cNvPr id="213" name="Straight Connector 234">
                    <a:extLst>
                      <a:ext uri="{FF2B5EF4-FFF2-40B4-BE49-F238E27FC236}">
                        <a16:creationId xmlns:a16="http://schemas.microsoft.com/office/drawing/2014/main" id="{A52E1132-3F88-352C-7343-6B054F5B3557}"/>
                      </a:ext>
                    </a:extLst>
                  </p:cNvPr>
                  <p:cNvCxnSpPr/>
                  <p:nvPr/>
                </p:nvCxnSpPr>
                <p:spPr>
                  <a:xfrm>
                    <a:off x="5314019" y="1518664"/>
                    <a:ext cx="0" cy="87749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35">
                    <a:extLst>
                      <a:ext uri="{FF2B5EF4-FFF2-40B4-BE49-F238E27FC236}">
                        <a16:creationId xmlns:a16="http://schemas.microsoft.com/office/drawing/2014/main" id="{2BCFCAE9-CC5A-25F2-1BEE-58CE1662388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00" y="1519900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36">
                    <a:extLst>
                      <a:ext uri="{FF2B5EF4-FFF2-40B4-BE49-F238E27FC236}">
                        <a16:creationId xmlns:a16="http://schemas.microsoft.com/office/drawing/2014/main" id="{C3879C35-CF57-65D7-0D69-9508D21ED94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00" y="1606413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Group 238">
                  <a:extLst>
                    <a:ext uri="{FF2B5EF4-FFF2-40B4-BE49-F238E27FC236}">
                      <a16:creationId xmlns:a16="http://schemas.microsoft.com/office/drawing/2014/main" id="{EE651813-64DA-D50F-6F7D-C7988641D8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69937" y="2430063"/>
                  <a:ext cx="66988" cy="113106"/>
                  <a:chOff x="5271849" y="1518703"/>
                  <a:chExt cx="76364" cy="88074"/>
                </a:xfrm>
              </p:grpSpPr>
              <p:cxnSp>
                <p:nvCxnSpPr>
                  <p:cNvPr id="210" name="Straight Connector 239">
                    <a:extLst>
                      <a:ext uri="{FF2B5EF4-FFF2-40B4-BE49-F238E27FC236}">
                        <a16:creationId xmlns:a16="http://schemas.microsoft.com/office/drawing/2014/main" id="{5204F870-3B9B-9E7B-0531-C7454E10CFAD}"/>
                      </a:ext>
                    </a:extLst>
                  </p:cNvPr>
                  <p:cNvCxnSpPr/>
                  <p:nvPr/>
                </p:nvCxnSpPr>
                <p:spPr>
                  <a:xfrm>
                    <a:off x="5314043" y="1518676"/>
                    <a:ext cx="0" cy="87749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40">
                    <a:extLst>
                      <a:ext uri="{FF2B5EF4-FFF2-40B4-BE49-F238E27FC236}">
                        <a16:creationId xmlns:a16="http://schemas.microsoft.com/office/drawing/2014/main" id="{795CA2BC-6B48-347D-AA3A-89D6D26DB37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23" y="1519911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41">
                    <a:extLst>
                      <a:ext uri="{FF2B5EF4-FFF2-40B4-BE49-F238E27FC236}">
                        <a16:creationId xmlns:a16="http://schemas.microsoft.com/office/drawing/2014/main" id="{B14BF8BA-A56A-555E-91E2-253CA78DB3D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23" y="1606424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oup 242">
                  <a:extLst>
                    <a:ext uri="{FF2B5EF4-FFF2-40B4-BE49-F238E27FC236}">
                      <a16:creationId xmlns:a16="http://schemas.microsoft.com/office/drawing/2014/main" id="{619D99E5-7D59-EFE8-1199-5CEA41E1C7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6262" y="2404662"/>
                  <a:ext cx="66988" cy="94070"/>
                  <a:chOff x="5271849" y="1518703"/>
                  <a:chExt cx="76364" cy="73251"/>
                </a:xfrm>
              </p:grpSpPr>
              <p:cxnSp>
                <p:nvCxnSpPr>
                  <p:cNvPr id="207" name="Straight Connector 243">
                    <a:extLst>
                      <a:ext uri="{FF2B5EF4-FFF2-40B4-BE49-F238E27FC236}">
                        <a16:creationId xmlns:a16="http://schemas.microsoft.com/office/drawing/2014/main" id="{B7A0A3D6-9324-064D-8B56-15E7B5AA83F4}"/>
                      </a:ext>
                    </a:extLst>
                  </p:cNvPr>
                  <p:cNvCxnSpPr/>
                  <p:nvPr/>
                </p:nvCxnSpPr>
                <p:spPr>
                  <a:xfrm>
                    <a:off x="5314065" y="1518680"/>
                    <a:ext cx="0" cy="7291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44">
                    <a:extLst>
                      <a:ext uri="{FF2B5EF4-FFF2-40B4-BE49-F238E27FC236}">
                        <a16:creationId xmlns:a16="http://schemas.microsoft.com/office/drawing/2014/main" id="{3D34BA18-F979-4416-5A60-11AE02294CB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45" y="151991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45">
                    <a:extLst>
                      <a:ext uri="{FF2B5EF4-FFF2-40B4-BE49-F238E27FC236}">
                        <a16:creationId xmlns:a16="http://schemas.microsoft.com/office/drawing/2014/main" id="{76C478A8-BB3A-B60D-FB50-A8C9D36D9CE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45" y="158912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248">
                  <a:extLst>
                    <a:ext uri="{FF2B5EF4-FFF2-40B4-BE49-F238E27FC236}">
                      <a16:creationId xmlns:a16="http://schemas.microsoft.com/office/drawing/2014/main" id="{85EBB158-F6C0-7092-DD06-8AC4014B4E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6712" y="2331630"/>
                  <a:ext cx="66988" cy="99778"/>
                  <a:chOff x="5271849" y="1518703"/>
                  <a:chExt cx="76364" cy="77696"/>
                </a:xfrm>
              </p:grpSpPr>
              <p:cxnSp>
                <p:nvCxnSpPr>
                  <p:cNvPr id="204" name="Straight Connector 249">
                    <a:extLst>
                      <a:ext uri="{FF2B5EF4-FFF2-40B4-BE49-F238E27FC236}">
                        <a16:creationId xmlns:a16="http://schemas.microsoft.com/office/drawing/2014/main" id="{CA6E310F-B63D-4692-A6E3-8255BC08484B}"/>
                      </a:ext>
                    </a:extLst>
                  </p:cNvPr>
                  <p:cNvCxnSpPr/>
                  <p:nvPr/>
                </p:nvCxnSpPr>
                <p:spPr>
                  <a:xfrm>
                    <a:off x="5314088" y="1518698"/>
                    <a:ext cx="0" cy="7539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50">
                    <a:extLst>
                      <a:ext uri="{FF2B5EF4-FFF2-40B4-BE49-F238E27FC236}">
                        <a16:creationId xmlns:a16="http://schemas.microsoft.com/office/drawing/2014/main" id="{1C25D3E0-C46C-1BBF-4B71-1DFC952C0E7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68" y="1519934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51">
                    <a:extLst>
                      <a:ext uri="{FF2B5EF4-FFF2-40B4-BE49-F238E27FC236}">
                        <a16:creationId xmlns:a16="http://schemas.microsoft.com/office/drawing/2014/main" id="{F2CAFC73-C159-E373-4E0B-F1FA0C4405A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68" y="1596560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" name="Group 253">
                  <a:extLst>
                    <a:ext uri="{FF2B5EF4-FFF2-40B4-BE49-F238E27FC236}">
                      <a16:creationId xmlns:a16="http://schemas.microsoft.com/office/drawing/2014/main" id="{81578F43-2CA5-0638-844A-91B3CD9A0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49237" y="2252255"/>
                  <a:ext cx="66988" cy="99778"/>
                  <a:chOff x="5271849" y="1518703"/>
                  <a:chExt cx="76364" cy="77696"/>
                </a:xfrm>
              </p:grpSpPr>
              <p:cxnSp>
                <p:nvCxnSpPr>
                  <p:cNvPr id="201" name="Straight Connector 254">
                    <a:extLst>
                      <a:ext uri="{FF2B5EF4-FFF2-40B4-BE49-F238E27FC236}">
                        <a16:creationId xmlns:a16="http://schemas.microsoft.com/office/drawing/2014/main" id="{A92C5C40-BE85-B0D1-5C83-FDA531651FAA}"/>
                      </a:ext>
                    </a:extLst>
                  </p:cNvPr>
                  <p:cNvCxnSpPr/>
                  <p:nvPr/>
                </p:nvCxnSpPr>
                <p:spPr>
                  <a:xfrm>
                    <a:off x="5314101" y="1518711"/>
                    <a:ext cx="0" cy="7539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55">
                    <a:extLst>
                      <a:ext uri="{FF2B5EF4-FFF2-40B4-BE49-F238E27FC236}">
                        <a16:creationId xmlns:a16="http://schemas.microsoft.com/office/drawing/2014/main" id="{B0F85569-4206-BBE4-674A-4154D95AEB1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82" y="151994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56">
                    <a:extLst>
                      <a:ext uri="{FF2B5EF4-FFF2-40B4-BE49-F238E27FC236}">
                        <a16:creationId xmlns:a16="http://schemas.microsoft.com/office/drawing/2014/main" id="{3F4A9C87-E1D3-B670-DD20-1F0813EF891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82" y="1596573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5" name="Group 257">
                  <a:extLst>
                    <a:ext uri="{FF2B5EF4-FFF2-40B4-BE49-F238E27FC236}">
                      <a16:creationId xmlns:a16="http://schemas.microsoft.com/office/drawing/2014/main" id="{2DC12A09-B817-D41B-CD29-2309864E7D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4462" y="2220524"/>
                  <a:ext cx="66988" cy="87078"/>
                  <a:chOff x="5271849" y="1518703"/>
                  <a:chExt cx="76364" cy="67806"/>
                </a:xfrm>
              </p:grpSpPr>
              <p:cxnSp>
                <p:nvCxnSpPr>
                  <p:cNvPr id="198" name="Straight Connector 258">
                    <a:extLst>
                      <a:ext uri="{FF2B5EF4-FFF2-40B4-BE49-F238E27FC236}">
                        <a16:creationId xmlns:a16="http://schemas.microsoft.com/office/drawing/2014/main" id="{A3EB0453-DFDE-12CB-CF86-21E8255DE0F9}"/>
                      </a:ext>
                    </a:extLst>
                  </p:cNvPr>
                  <p:cNvCxnSpPr/>
                  <p:nvPr/>
                </p:nvCxnSpPr>
                <p:spPr>
                  <a:xfrm>
                    <a:off x="5314113" y="1518701"/>
                    <a:ext cx="0" cy="6550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259">
                    <a:extLst>
                      <a:ext uri="{FF2B5EF4-FFF2-40B4-BE49-F238E27FC236}">
                        <a16:creationId xmlns:a16="http://schemas.microsoft.com/office/drawing/2014/main" id="{F03A8140-2CC4-2DC9-7757-AAC99E27256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93" y="1519937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260">
                    <a:extLst>
                      <a:ext uri="{FF2B5EF4-FFF2-40B4-BE49-F238E27FC236}">
                        <a16:creationId xmlns:a16="http://schemas.microsoft.com/office/drawing/2014/main" id="{DFEC95C9-1CEB-4E33-1399-47C8F27512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493" y="158667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262">
                  <a:extLst>
                    <a:ext uri="{FF2B5EF4-FFF2-40B4-BE49-F238E27FC236}">
                      <a16:creationId xmlns:a16="http://schemas.microsoft.com/office/drawing/2014/main" id="{FA10BF10-BF89-D67D-2649-7BC594C26B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0162" y="2163374"/>
                  <a:ext cx="66988" cy="87078"/>
                  <a:chOff x="5271849" y="1518703"/>
                  <a:chExt cx="76364" cy="67806"/>
                </a:xfrm>
              </p:grpSpPr>
              <p:cxnSp>
                <p:nvCxnSpPr>
                  <p:cNvPr id="195" name="Straight Connector 263">
                    <a:extLst>
                      <a:ext uri="{FF2B5EF4-FFF2-40B4-BE49-F238E27FC236}">
                        <a16:creationId xmlns:a16="http://schemas.microsoft.com/office/drawing/2014/main" id="{7ACB5A3B-CBC8-061C-B0C9-4393D8CB524E}"/>
                      </a:ext>
                    </a:extLst>
                  </p:cNvPr>
                  <p:cNvCxnSpPr/>
                  <p:nvPr/>
                </p:nvCxnSpPr>
                <p:spPr>
                  <a:xfrm>
                    <a:off x="5314125" y="1518711"/>
                    <a:ext cx="0" cy="6550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264">
                    <a:extLst>
                      <a:ext uri="{FF2B5EF4-FFF2-40B4-BE49-F238E27FC236}">
                        <a16:creationId xmlns:a16="http://schemas.microsoft.com/office/drawing/2014/main" id="{A2EE67D1-DE23-F47F-4A3F-45E863ECAC3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506" y="151994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265">
                    <a:extLst>
                      <a:ext uri="{FF2B5EF4-FFF2-40B4-BE49-F238E27FC236}">
                        <a16:creationId xmlns:a16="http://schemas.microsoft.com/office/drawing/2014/main" id="{69F634C6-F7E7-427A-E98C-14EC83E9E32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506" y="1586685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266">
                  <a:extLst>
                    <a:ext uri="{FF2B5EF4-FFF2-40B4-BE49-F238E27FC236}">
                      <a16:creationId xmlns:a16="http://schemas.microsoft.com/office/drawing/2014/main" id="{5360D9FF-6143-AFE8-17FB-7434F0D32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5387" y="2134799"/>
                  <a:ext cx="66988" cy="87078"/>
                  <a:chOff x="5271849" y="1518703"/>
                  <a:chExt cx="76364" cy="67806"/>
                </a:xfrm>
              </p:grpSpPr>
              <p:cxnSp>
                <p:nvCxnSpPr>
                  <p:cNvPr id="192" name="Straight Connector 267">
                    <a:extLst>
                      <a:ext uri="{FF2B5EF4-FFF2-40B4-BE49-F238E27FC236}">
                        <a16:creationId xmlns:a16="http://schemas.microsoft.com/office/drawing/2014/main" id="{560D4545-BBEE-AC55-9B47-3A48545DBA85}"/>
                      </a:ext>
                    </a:extLst>
                  </p:cNvPr>
                  <p:cNvCxnSpPr/>
                  <p:nvPr/>
                </p:nvCxnSpPr>
                <p:spPr>
                  <a:xfrm>
                    <a:off x="5314137" y="1518715"/>
                    <a:ext cx="0" cy="6550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268">
                    <a:extLst>
                      <a:ext uri="{FF2B5EF4-FFF2-40B4-BE49-F238E27FC236}">
                        <a16:creationId xmlns:a16="http://schemas.microsoft.com/office/drawing/2014/main" id="{A0618F8B-04C4-C346-A3B2-EF96BAB570D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517" y="1519951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269">
                    <a:extLst>
                      <a:ext uri="{FF2B5EF4-FFF2-40B4-BE49-F238E27FC236}">
                        <a16:creationId xmlns:a16="http://schemas.microsoft.com/office/drawing/2014/main" id="{43FC7C30-93E8-DFEF-13DB-7F1B1EAB497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517" y="1586690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270">
                  <a:extLst>
                    <a:ext uri="{FF2B5EF4-FFF2-40B4-BE49-F238E27FC236}">
                      <a16:creationId xmlns:a16="http://schemas.microsoft.com/office/drawing/2014/main" id="{AAE356CC-BFE8-B585-1AD5-D8FFA8C43E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20612" y="2017352"/>
                  <a:ext cx="66988" cy="60159"/>
                  <a:chOff x="5271849" y="1518703"/>
                  <a:chExt cx="76364" cy="46844"/>
                </a:xfrm>
              </p:grpSpPr>
              <p:cxnSp>
                <p:nvCxnSpPr>
                  <p:cNvPr id="189" name="Straight Connector 271">
                    <a:extLst>
                      <a:ext uri="{FF2B5EF4-FFF2-40B4-BE49-F238E27FC236}">
                        <a16:creationId xmlns:a16="http://schemas.microsoft.com/office/drawing/2014/main" id="{8BEFDEC4-0BF6-D36C-7E4F-B8A3F421C6C4}"/>
                      </a:ext>
                    </a:extLst>
                  </p:cNvPr>
                  <p:cNvCxnSpPr>
                    <a:endCxn id="92" idx="2"/>
                  </p:cNvCxnSpPr>
                  <p:nvPr/>
                </p:nvCxnSpPr>
                <p:spPr>
                  <a:xfrm flipH="1">
                    <a:off x="5310529" y="1518712"/>
                    <a:ext cx="3619" cy="4696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272">
                    <a:extLst>
                      <a:ext uri="{FF2B5EF4-FFF2-40B4-BE49-F238E27FC236}">
                        <a16:creationId xmlns:a16="http://schemas.microsoft.com/office/drawing/2014/main" id="{962D1A0B-3B5B-ABAC-D312-3C4491870DE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528" y="1519948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273">
                    <a:extLst>
                      <a:ext uri="{FF2B5EF4-FFF2-40B4-BE49-F238E27FC236}">
                        <a16:creationId xmlns:a16="http://schemas.microsoft.com/office/drawing/2014/main" id="{94483576-BC38-ACDC-6D5B-1DA51758F02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72528" y="1559496"/>
                    <a:ext cx="76000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" name="Group 160">
                <a:extLst>
                  <a:ext uri="{FF2B5EF4-FFF2-40B4-BE49-F238E27FC236}">
                    <a16:creationId xmlns:a16="http://schemas.microsoft.com/office/drawing/2014/main" id="{545E3A36-FB8B-5FC7-7AFD-FAD7759AA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1263" y="1429494"/>
                <a:ext cx="5790175" cy="1808725"/>
                <a:chOff x="2011263" y="1429494"/>
                <a:chExt cx="5790175" cy="1808725"/>
              </a:xfrm>
            </p:grpSpPr>
            <p:sp>
              <p:nvSpPr>
                <p:cNvPr id="134" name="Freeform 159">
                  <a:extLst>
                    <a:ext uri="{FF2B5EF4-FFF2-40B4-BE49-F238E27FC236}">
                      <a16:creationId xmlns:a16="http://schemas.microsoft.com/office/drawing/2014/main" id="{01DE96C0-4C69-886D-30D4-4983F1D65BB0}"/>
                    </a:ext>
                  </a:extLst>
                </p:cNvPr>
                <p:cNvSpPr/>
                <p:nvPr/>
              </p:nvSpPr>
              <p:spPr>
                <a:xfrm>
                  <a:off x="2052946" y="1465030"/>
                  <a:ext cx="2946116" cy="1739537"/>
                </a:xfrm>
                <a:custGeom>
                  <a:avLst/>
                  <a:gdLst>
                    <a:gd name="connsiteX0" fmla="*/ 2946400 w 2946400"/>
                    <a:gd name="connsiteY0" fmla="*/ 1739900 h 1739900"/>
                    <a:gd name="connsiteX1" fmla="*/ 2717800 w 2946400"/>
                    <a:gd name="connsiteY1" fmla="*/ 1680634 h 1739900"/>
                    <a:gd name="connsiteX2" fmla="*/ 2527300 w 2946400"/>
                    <a:gd name="connsiteY2" fmla="*/ 1706034 h 1739900"/>
                    <a:gd name="connsiteX3" fmla="*/ 2324100 w 2946400"/>
                    <a:gd name="connsiteY3" fmla="*/ 1706034 h 1739900"/>
                    <a:gd name="connsiteX4" fmla="*/ 2120900 w 2946400"/>
                    <a:gd name="connsiteY4" fmla="*/ 1722967 h 1739900"/>
                    <a:gd name="connsiteX5" fmla="*/ 1888066 w 2946400"/>
                    <a:gd name="connsiteY5" fmla="*/ 1642534 h 1739900"/>
                    <a:gd name="connsiteX6" fmla="*/ 1684866 w 2946400"/>
                    <a:gd name="connsiteY6" fmla="*/ 1595967 h 1739900"/>
                    <a:gd name="connsiteX7" fmla="*/ 1464733 w 2946400"/>
                    <a:gd name="connsiteY7" fmla="*/ 1540934 h 1739900"/>
                    <a:gd name="connsiteX8" fmla="*/ 1270000 w 2946400"/>
                    <a:gd name="connsiteY8" fmla="*/ 1426634 h 1739900"/>
                    <a:gd name="connsiteX9" fmla="*/ 1037166 w 2946400"/>
                    <a:gd name="connsiteY9" fmla="*/ 1367367 h 1739900"/>
                    <a:gd name="connsiteX10" fmla="*/ 821266 w 2946400"/>
                    <a:gd name="connsiteY10" fmla="*/ 1236134 h 1739900"/>
                    <a:gd name="connsiteX11" fmla="*/ 736600 w 2946400"/>
                    <a:gd name="connsiteY11" fmla="*/ 1130300 h 1739900"/>
                    <a:gd name="connsiteX12" fmla="*/ 622300 w 2946400"/>
                    <a:gd name="connsiteY12" fmla="*/ 1024467 h 1739900"/>
                    <a:gd name="connsiteX13" fmla="*/ 537633 w 2946400"/>
                    <a:gd name="connsiteY13" fmla="*/ 948267 h 1739900"/>
                    <a:gd name="connsiteX14" fmla="*/ 436033 w 2946400"/>
                    <a:gd name="connsiteY14" fmla="*/ 812800 h 1739900"/>
                    <a:gd name="connsiteX15" fmla="*/ 321733 w 2946400"/>
                    <a:gd name="connsiteY15" fmla="*/ 635000 h 1739900"/>
                    <a:gd name="connsiteX16" fmla="*/ 194733 w 2946400"/>
                    <a:gd name="connsiteY16" fmla="*/ 478367 h 1739900"/>
                    <a:gd name="connsiteX17" fmla="*/ 88900 w 2946400"/>
                    <a:gd name="connsiteY17" fmla="*/ 292100 h 1739900"/>
                    <a:gd name="connsiteX18" fmla="*/ 0 w 2946400"/>
                    <a:gd name="connsiteY18" fmla="*/ 0 h 173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46400" h="1739900">
                      <a:moveTo>
                        <a:pt x="2946400" y="1739900"/>
                      </a:moveTo>
                      <a:lnTo>
                        <a:pt x="2717800" y="1680634"/>
                      </a:lnTo>
                      <a:lnTo>
                        <a:pt x="2527300" y="1706034"/>
                      </a:lnTo>
                      <a:lnTo>
                        <a:pt x="2324100" y="1706034"/>
                      </a:lnTo>
                      <a:lnTo>
                        <a:pt x="2120900" y="1722967"/>
                      </a:lnTo>
                      <a:lnTo>
                        <a:pt x="1888066" y="1642534"/>
                      </a:lnTo>
                      <a:lnTo>
                        <a:pt x="1684866" y="1595967"/>
                      </a:lnTo>
                      <a:lnTo>
                        <a:pt x="1464733" y="1540934"/>
                      </a:lnTo>
                      <a:lnTo>
                        <a:pt x="1270000" y="1426634"/>
                      </a:lnTo>
                      <a:lnTo>
                        <a:pt x="1037166" y="1367367"/>
                      </a:lnTo>
                      <a:lnTo>
                        <a:pt x="821266" y="1236134"/>
                      </a:lnTo>
                      <a:lnTo>
                        <a:pt x="736600" y="1130300"/>
                      </a:lnTo>
                      <a:lnTo>
                        <a:pt x="622300" y="1024467"/>
                      </a:lnTo>
                      <a:lnTo>
                        <a:pt x="537633" y="948267"/>
                      </a:lnTo>
                      <a:lnTo>
                        <a:pt x="436033" y="812800"/>
                      </a:lnTo>
                      <a:lnTo>
                        <a:pt x="321733" y="635000"/>
                      </a:lnTo>
                      <a:lnTo>
                        <a:pt x="194733" y="478367"/>
                      </a:lnTo>
                      <a:lnTo>
                        <a:pt x="88900" y="292100"/>
                      </a:lnTo>
                      <a:lnTo>
                        <a:pt x="0" y="0"/>
                      </a:lnTo>
                    </a:path>
                  </a:pathLst>
                </a:custGeom>
                <a:ln w="19050" cmpd="sng"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135" name="Group 156">
                  <a:extLst>
                    <a:ext uri="{FF2B5EF4-FFF2-40B4-BE49-F238E27FC236}">
                      <a16:creationId xmlns:a16="http://schemas.microsoft.com/office/drawing/2014/main" id="{75191FDF-80E4-1918-256C-ECEC9795B9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11263" y="1429494"/>
                  <a:ext cx="5790175" cy="1808725"/>
                  <a:chOff x="2011263" y="1429494"/>
                  <a:chExt cx="5790175" cy="1808725"/>
                </a:xfrm>
              </p:grpSpPr>
              <p:sp>
                <p:nvSpPr>
                  <p:cNvPr id="136" name="Freeform 155">
                    <a:extLst>
                      <a:ext uri="{FF2B5EF4-FFF2-40B4-BE49-F238E27FC236}">
                        <a16:creationId xmlns:a16="http://schemas.microsoft.com/office/drawing/2014/main" id="{26FB440B-B068-582C-CA25-CDA204ABFBFF}"/>
                      </a:ext>
                    </a:extLst>
                  </p:cNvPr>
                  <p:cNvSpPr/>
                  <p:nvPr/>
                </p:nvSpPr>
                <p:spPr>
                  <a:xfrm>
                    <a:off x="5130811" y="2785554"/>
                    <a:ext cx="2636584" cy="363461"/>
                  </a:xfrm>
                  <a:custGeom>
                    <a:avLst/>
                    <a:gdLst>
                      <a:gd name="connsiteX0" fmla="*/ 2637367 w 2637367"/>
                      <a:gd name="connsiteY0" fmla="*/ 0 h 364067"/>
                      <a:gd name="connsiteX1" fmla="*/ 2417233 w 2637367"/>
                      <a:gd name="connsiteY1" fmla="*/ 12700 h 364067"/>
                      <a:gd name="connsiteX2" fmla="*/ 1989667 w 2637367"/>
                      <a:gd name="connsiteY2" fmla="*/ 93134 h 364067"/>
                      <a:gd name="connsiteX3" fmla="*/ 1595967 w 2637367"/>
                      <a:gd name="connsiteY3" fmla="*/ 33867 h 364067"/>
                      <a:gd name="connsiteX4" fmla="*/ 1172633 w 2637367"/>
                      <a:gd name="connsiteY4" fmla="*/ 211667 h 364067"/>
                      <a:gd name="connsiteX5" fmla="*/ 762000 w 2637367"/>
                      <a:gd name="connsiteY5" fmla="*/ 292100 h 364067"/>
                      <a:gd name="connsiteX6" fmla="*/ 304800 w 2637367"/>
                      <a:gd name="connsiteY6" fmla="*/ 279400 h 364067"/>
                      <a:gd name="connsiteX7" fmla="*/ 0 w 2637367"/>
                      <a:gd name="connsiteY7" fmla="*/ 364067 h 364067"/>
                      <a:gd name="connsiteX0" fmla="*/ 2637367 w 2637367"/>
                      <a:gd name="connsiteY0" fmla="*/ 0 h 364067"/>
                      <a:gd name="connsiteX1" fmla="*/ 2417233 w 2637367"/>
                      <a:gd name="connsiteY1" fmla="*/ 12700 h 364067"/>
                      <a:gd name="connsiteX2" fmla="*/ 1989667 w 2637367"/>
                      <a:gd name="connsiteY2" fmla="*/ 93134 h 364067"/>
                      <a:gd name="connsiteX3" fmla="*/ 1595967 w 2637367"/>
                      <a:gd name="connsiteY3" fmla="*/ 33867 h 364067"/>
                      <a:gd name="connsiteX4" fmla="*/ 1172633 w 2637367"/>
                      <a:gd name="connsiteY4" fmla="*/ 211667 h 364067"/>
                      <a:gd name="connsiteX5" fmla="*/ 762000 w 2637367"/>
                      <a:gd name="connsiteY5" fmla="*/ 292100 h 364067"/>
                      <a:gd name="connsiteX6" fmla="*/ 304800 w 2637367"/>
                      <a:gd name="connsiteY6" fmla="*/ 296333 h 364067"/>
                      <a:gd name="connsiteX7" fmla="*/ 0 w 2637367"/>
                      <a:gd name="connsiteY7" fmla="*/ 364067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7367" h="364067">
                        <a:moveTo>
                          <a:pt x="2637367" y="0"/>
                        </a:moveTo>
                        <a:lnTo>
                          <a:pt x="2417233" y="12700"/>
                        </a:lnTo>
                        <a:lnTo>
                          <a:pt x="1989667" y="93134"/>
                        </a:lnTo>
                        <a:lnTo>
                          <a:pt x="1595967" y="33867"/>
                        </a:lnTo>
                        <a:lnTo>
                          <a:pt x="1172633" y="211667"/>
                        </a:lnTo>
                        <a:lnTo>
                          <a:pt x="762000" y="292100"/>
                        </a:lnTo>
                        <a:lnTo>
                          <a:pt x="304800" y="296333"/>
                        </a:lnTo>
                        <a:lnTo>
                          <a:pt x="0" y="364067"/>
                        </a:lnTo>
                      </a:path>
                    </a:pathLst>
                  </a:custGeom>
                  <a:ln w="19050" cmpd="sng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grpSp>
                <p:nvGrpSpPr>
                  <p:cNvPr id="137" name="Group 125">
                    <a:extLst>
                      <a:ext uri="{FF2B5EF4-FFF2-40B4-BE49-F238E27FC236}">
                        <a16:creationId xmlns:a16="http://schemas.microsoft.com/office/drawing/2014/main" id="{9992FBBA-3C01-7CD4-F082-B2A4D088D1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11263" y="1429494"/>
                    <a:ext cx="5790175" cy="1808725"/>
                    <a:chOff x="2011263" y="1429494"/>
                    <a:chExt cx="5790175" cy="1808725"/>
                  </a:xfrm>
                </p:grpSpPr>
                <p:sp>
                  <p:nvSpPr>
                    <p:cNvPr id="138" name="Oval 104">
                      <a:extLst>
                        <a:ext uri="{FF2B5EF4-FFF2-40B4-BE49-F238E27FC236}">
                          <a16:creationId xmlns:a16="http://schemas.microsoft.com/office/drawing/2014/main" id="{0D1F6995-CACF-07C7-D160-161CB3C245B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729299" y="2756985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39" name="Oval 123">
                      <a:extLst>
                        <a:ext uri="{FF2B5EF4-FFF2-40B4-BE49-F238E27FC236}">
                          <a16:creationId xmlns:a16="http://schemas.microsoft.com/office/drawing/2014/main" id="{286319E4-30F3-B027-F71A-1DEFCAC992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097535" y="2842692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0" name="Oval 124">
                      <a:extLst>
                        <a:ext uri="{FF2B5EF4-FFF2-40B4-BE49-F238E27FC236}">
                          <a16:creationId xmlns:a16="http://schemas.microsoft.com/office/drawing/2014/main" id="{D7553E1C-0A8F-127A-0092-BC447D7ED1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519769" y="2766508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1" name="Oval 126">
                      <a:extLst>
                        <a:ext uri="{FF2B5EF4-FFF2-40B4-BE49-F238E27FC236}">
                          <a16:creationId xmlns:a16="http://schemas.microsoft.com/office/drawing/2014/main" id="{C36BF718-2085-CEE6-BEA8-D0950E418B8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691174" y="2782380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2" name="Oval 127">
                      <a:extLst>
                        <a:ext uri="{FF2B5EF4-FFF2-40B4-BE49-F238E27FC236}">
                          <a16:creationId xmlns:a16="http://schemas.microsoft.com/office/drawing/2014/main" id="{0C722093-D755-FDC0-D530-49331AB8C4C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62590" y="2963317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3" name="Oval 128">
                      <a:extLst>
                        <a:ext uri="{FF2B5EF4-FFF2-40B4-BE49-F238E27FC236}">
                          <a16:creationId xmlns:a16="http://schemas.microsoft.com/office/drawing/2014/main" id="{FBA03040-A650-D8C9-7BEA-63B9695EF5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865754" y="3045850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4" name="Oval 129">
                      <a:extLst>
                        <a:ext uri="{FF2B5EF4-FFF2-40B4-BE49-F238E27FC236}">
                          <a16:creationId xmlns:a16="http://schemas.microsoft.com/office/drawing/2014/main" id="{020DA9A7-A0C9-BA6F-078C-E92E3197248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405423" y="3036327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5" name="Oval 130">
                      <a:extLst>
                        <a:ext uri="{FF2B5EF4-FFF2-40B4-BE49-F238E27FC236}">
                          <a16:creationId xmlns:a16="http://schemas.microsoft.com/office/drawing/2014/main" id="{3A29B3AD-8E6D-C4C2-93CB-6D01F8B9145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094303" y="3118860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6" name="Oval 131">
                      <a:extLst>
                        <a:ext uri="{FF2B5EF4-FFF2-40B4-BE49-F238E27FC236}">
                          <a16:creationId xmlns:a16="http://schemas.microsoft.com/office/drawing/2014/main" id="{A6D9363E-64F3-5C68-120F-758C4D3901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967315" y="3166475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7" name="Oval 132">
                      <a:extLst>
                        <a:ext uri="{FF2B5EF4-FFF2-40B4-BE49-F238E27FC236}">
                          <a16:creationId xmlns:a16="http://schemas.microsoft.com/office/drawing/2014/main" id="{B1CD1050-C61D-409E-94C3-109B34C9C2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745087" y="3118860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8" name="Oval 133">
                      <a:extLst>
                        <a:ext uri="{FF2B5EF4-FFF2-40B4-BE49-F238E27FC236}">
                          <a16:creationId xmlns:a16="http://schemas.microsoft.com/office/drawing/2014/main" id="{ADB52AE3-D318-494C-99B4-8F7AC1366F8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51430" y="3131557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49" name="Oval 134">
                      <a:extLst>
                        <a:ext uri="{FF2B5EF4-FFF2-40B4-BE49-F238E27FC236}">
                          <a16:creationId xmlns:a16="http://schemas.microsoft.com/office/drawing/2014/main" id="{19061ABA-C05F-ED1F-12E4-C00D0CDF29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341900" y="3137906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0" name="Oval 135">
                      <a:extLst>
                        <a:ext uri="{FF2B5EF4-FFF2-40B4-BE49-F238E27FC236}">
                          <a16:creationId xmlns:a16="http://schemas.microsoft.com/office/drawing/2014/main" id="{7917C2A1-6C3D-B389-40D0-C3F607C944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138720" y="3150603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1" name="Oval 136">
                      <a:extLst>
                        <a:ext uri="{FF2B5EF4-FFF2-40B4-BE49-F238E27FC236}">
                          <a16:creationId xmlns:a16="http://schemas.microsoft.com/office/drawing/2014/main" id="{5EC76A84-4CFA-C6F3-3B5E-CCFE2A1E423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916491" y="3077593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2" name="Oval 137">
                      <a:extLst>
                        <a:ext uri="{FF2B5EF4-FFF2-40B4-BE49-F238E27FC236}">
                          <a16:creationId xmlns:a16="http://schemas.microsoft.com/office/drawing/2014/main" id="{7716721D-9942-FADA-01F7-57C35DEECF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06962" y="3020455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3" name="Oval 138">
                      <a:extLst>
                        <a:ext uri="{FF2B5EF4-FFF2-40B4-BE49-F238E27FC236}">
                          <a16:creationId xmlns:a16="http://schemas.microsoft.com/office/drawing/2014/main" id="{CD267AF8-65E7-D9A2-2461-2041F860A09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97432" y="2972840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4" name="Oval 139">
                      <a:extLst>
                        <a:ext uri="{FF2B5EF4-FFF2-40B4-BE49-F238E27FC236}">
                          <a16:creationId xmlns:a16="http://schemas.microsoft.com/office/drawing/2014/main" id="{8D3133E8-020A-48BA-BA0A-6CBC798111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300601" y="2858564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5" name="Oval 140">
                      <a:extLst>
                        <a:ext uri="{FF2B5EF4-FFF2-40B4-BE49-F238E27FC236}">
                          <a16:creationId xmlns:a16="http://schemas.microsoft.com/office/drawing/2014/main" id="{44C2B4DB-9156-B345-7C3E-114B6C79DD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65673" y="2791903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6" name="Oval 141">
                      <a:extLst>
                        <a:ext uri="{FF2B5EF4-FFF2-40B4-BE49-F238E27FC236}">
                          <a16:creationId xmlns:a16="http://schemas.microsoft.com/office/drawing/2014/main" id="{A5929C75-8FEF-1264-94B4-246BD9A55E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59318" y="2668104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7" name="Oval 142">
                      <a:extLst>
                        <a:ext uri="{FF2B5EF4-FFF2-40B4-BE49-F238E27FC236}">
                          <a16:creationId xmlns:a16="http://schemas.microsoft.com/office/drawing/2014/main" id="{17F9DDA3-9EFA-9FE5-E026-20B90EB384A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11675" y="1431699"/>
                      <a:ext cx="71430" cy="7301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8" name="Oval 143">
                      <a:extLst>
                        <a:ext uri="{FF2B5EF4-FFF2-40B4-BE49-F238E27FC236}">
                          <a16:creationId xmlns:a16="http://schemas.microsoft.com/office/drawing/2014/main" id="{746FF8AB-226B-B0AB-D32A-C1027F36C7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3439" y="2458597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9" name="Oval 144">
                      <a:extLst>
                        <a:ext uri="{FF2B5EF4-FFF2-40B4-BE49-F238E27FC236}">
                          <a16:creationId xmlns:a16="http://schemas.microsoft.com/office/drawing/2014/main" id="{70C7581E-23F5-CF21-2E17-F03949A5A7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54548" y="2379239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0" name="Oval 145">
                      <a:extLst>
                        <a:ext uri="{FF2B5EF4-FFF2-40B4-BE49-F238E27FC236}">
                          <a16:creationId xmlns:a16="http://schemas.microsoft.com/office/drawing/2014/main" id="{830D3296-22BB-0FA5-BFB3-7583E0C36AB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1677" y="1725325"/>
                      <a:ext cx="73018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1" name="Oval 146">
                      <a:extLst>
                        <a:ext uri="{FF2B5EF4-FFF2-40B4-BE49-F238E27FC236}">
                          <a16:creationId xmlns:a16="http://schemas.microsoft.com/office/drawing/2014/main" id="{12B38499-8082-01EF-FACB-E02B5EBD6D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45018" y="2074503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2" name="Oval 147">
                      <a:extLst>
                        <a:ext uri="{FF2B5EF4-FFF2-40B4-BE49-F238E27FC236}">
                          <a16:creationId xmlns:a16="http://schemas.microsoft.com/office/drawing/2014/main" id="{84279C4B-98A4-7657-0BED-62331A441A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4379" y="1915786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3" name="Oval 148">
                      <a:extLst>
                        <a:ext uri="{FF2B5EF4-FFF2-40B4-BE49-F238E27FC236}">
                          <a16:creationId xmlns:a16="http://schemas.microsoft.com/office/drawing/2014/main" id="{F0A625D1-2350-08E9-2F34-3600741423A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21199" y="1430112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4" name="Oval 434">
                      <a:extLst>
                        <a:ext uri="{FF2B5EF4-FFF2-40B4-BE49-F238E27FC236}">
                          <a16:creationId xmlns:a16="http://schemas.microsoft.com/office/drawing/2014/main" id="{13772919-07B0-EB3A-5A79-FBC79182E2F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51379" y="2563351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5" name="Oval 444">
                      <a:extLst>
                        <a:ext uri="{FF2B5EF4-FFF2-40B4-BE49-F238E27FC236}">
                          <a16:creationId xmlns:a16="http://schemas.microsoft.com/office/drawing/2014/main" id="{5B1717A0-E804-E195-EEE2-E48AF1BE97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62482" y="2245917"/>
                      <a:ext cx="71430" cy="7142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27" name="Straight Connector 180">
                <a:extLst>
                  <a:ext uri="{FF2B5EF4-FFF2-40B4-BE49-F238E27FC236}">
                    <a16:creationId xmlns:a16="http://schemas.microsoft.com/office/drawing/2014/main" id="{76552F36-8731-F92B-D8CF-AF1718B7F5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9800" y="3989388"/>
                <a:ext cx="2706689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8" name="Straight Connector 183">
                <a:extLst>
                  <a:ext uri="{FF2B5EF4-FFF2-40B4-BE49-F238E27FC236}">
                    <a16:creationId xmlns:a16="http://schemas.microsoft.com/office/drawing/2014/main" id="{DE21383A-DCA2-B136-20E7-2625BE9DC6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38716" y="3990975"/>
                <a:ext cx="2846384" cy="0"/>
              </a:xfrm>
              <a:prstGeom prst="line">
                <a:avLst/>
              </a:prstGeom>
              <a:noFill/>
              <a:ln w="3175" algn="ctr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</p:cxnSp>
          <p:sp>
            <p:nvSpPr>
              <p:cNvPr id="29" name="TextBox 11">
                <a:extLst>
                  <a:ext uri="{FF2B5EF4-FFF2-40B4-BE49-F238E27FC236}">
                    <a16:creationId xmlns:a16="http://schemas.microsoft.com/office/drawing/2014/main" id="{0881E78E-1FB8-CCEF-BF93-E554F1C7F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089" y="3963989"/>
                <a:ext cx="2411411" cy="207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Slightly </a:t>
                </a:r>
                <a:r>
                  <a:rPr lang="en-GB" altLang="en-US" sz="1200" dirty="0" err="1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hypocaloric</a:t>
                </a: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diet</a:t>
                </a:r>
              </a:p>
            </p:txBody>
          </p:sp>
          <p:sp>
            <p:nvSpPr>
              <p:cNvPr id="30" name="TextBox 11">
                <a:extLst>
                  <a:ext uri="{FF2B5EF4-FFF2-40B4-BE49-F238E27FC236}">
                    <a16:creationId xmlns:a16="http://schemas.microsoft.com/office/drawing/2014/main" id="{0021806D-DFFB-0DD8-1724-7912CF01F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378" y="3963989"/>
                <a:ext cx="2958826" cy="207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Weight maintenance (</a:t>
                </a:r>
                <a:r>
                  <a:rPr lang="en-GB" altLang="en-US" sz="1200" dirty="0" err="1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eucaloric</a:t>
                </a: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 diet</a:t>
                </a:r>
              </a:p>
            </p:txBody>
          </p:sp>
          <p:grpSp>
            <p:nvGrpSpPr>
              <p:cNvPr id="31" name="Group 11">
                <a:extLst>
                  <a:ext uri="{FF2B5EF4-FFF2-40B4-BE49-F238E27FC236}">
                    <a16:creationId xmlns:a16="http://schemas.microsoft.com/office/drawing/2014/main" id="{01422CFC-7A1D-0EC4-427F-49982CC701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1968" y="1464732"/>
                <a:ext cx="7458349" cy="2780950"/>
                <a:chOff x="1444568" y="1543845"/>
                <a:chExt cx="7458349" cy="3922092"/>
              </a:xfrm>
            </p:grpSpPr>
            <p:sp>
              <p:nvSpPr>
                <p:cNvPr id="96" name="TextBox 58">
                  <a:extLst>
                    <a:ext uri="{FF2B5EF4-FFF2-40B4-BE49-F238E27FC236}">
                      <a16:creationId xmlns:a16="http://schemas.microsoft.com/office/drawing/2014/main" id="{533A0A9F-7CF1-9DE0-F88E-D259B02B07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85863" y="2812607"/>
                  <a:ext cx="2394382" cy="276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Change in bodyweight (%)</a:t>
                  </a:r>
                </a:p>
              </p:txBody>
            </p:sp>
            <p:grpSp>
              <p:nvGrpSpPr>
                <p:cNvPr id="97" name="Group 15">
                  <a:extLst>
                    <a:ext uri="{FF2B5EF4-FFF2-40B4-BE49-F238E27FC236}">
                      <a16:creationId xmlns:a16="http://schemas.microsoft.com/office/drawing/2014/main" id="{B0B20758-BFF2-4EAE-A42E-1CEFA93686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55999" y="1543845"/>
                  <a:ext cx="6519676" cy="2984763"/>
                  <a:chOff x="2055999" y="1200945"/>
                  <a:chExt cx="6519676" cy="2984763"/>
                </a:xfrm>
              </p:grpSpPr>
              <p:cxnSp>
                <p:nvCxnSpPr>
                  <p:cNvPr id="112" name="Gerade Verbindung 23">
                    <a:extLst>
                      <a:ext uri="{FF2B5EF4-FFF2-40B4-BE49-F238E27FC236}">
                        <a16:creationId xmlns:a16="http://schemas.microsoft.com/office/drawing/2014/main" id="{9F9A04C2-A83D-5A28-5502-B04F773655F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056168" y="3592034"/>
                    <a:ext cx="7143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Gerade Verbindung 23">
                    <a:extLst>
                      <a:ext uri="{FF2B5EF4-FFF2-40B4-BE49-F238E27FC236}">
                        <a16:creationId xmlns:a16="http://schemas.microsoft.com/office/drawing/2014/main" id="{43D2BCC6-64CA-4D89-C6D8-69A6DE28841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056168" y="2642929"/>
                    <a:ext cx="7143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Gerade Verbindung 23">
                    <a:extLst>
                      <a:ext uri="{FF2B5EF4-FFF2-40B4-BE49-F238E27FC236}">
                        <a16:creationId xmlns:a16="http://schemas.microsoft.com/office/drawing/2014/main" id="{B57566C0-3475-493D-C3F2-31CD91E2A1D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056168" y="1684870"/>
                    <a:ext cx="7143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Gerade Verbindung 23">
                    <a:extLst>
                      <a:ext uri="{FF2B5EF4-FFF2-40B4-BE49-F238E27FC236}">
                        <a16:creationId xmlns:a16="http://schemas.microsoft.com/office/drawing/2014/main" id="{AAEB4960-F4BE-CB31-4B48-071A98D38C7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056168" y="1212555"/>
                    <a:ext cx="7143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Gerade Verbindung 23">
                    <a:extLst>
                      <a:ext uri="{FF2B5EF4-FFF2-40B4-BE49-F238E27FC236}">
                        <a16:creationId xmlns:a16="http://schemas.microsoft.com/office/drawing/2014/main" id="{B2F3C461-99DA-FAE0-6E56-BB43DE66ED3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127598" y="1201364"/>
                    <a:ext cx="0" cy="288984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Gerade Verbindung 23">
                    <a:extLst>
                      <a:ext uri="{FF2B5EF4-FFF2-40B4-BE49-F238E27FC236}">
                        <a16:creationId xmlns:a16="http://schemas.microsoft.com/office/drawing/2014/main" id="{B9DB5CD9-CB9C-BDA0-3E14-F9A53E51BB94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2246650" y="4088971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Gerade Verbindung 23">
                    <a:extLst>
                      <a:ext uri="{FF2B5EF4-FFF2-40B4-BE49-F238E27FC236}">
                        <a16:creationId xmlns:a16="http://schemas.microsoft.com/office/drawing/2014/main" id="{1486A40E-8A4B-8405-E799-8472482F0884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3280012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Gerade Verbindung 23">
                    <a:extLst>
                      <a:ext uri="{FF2B5EF4-FFF2-40B4-BE49-F238E27FC236}">
                        <a16:creationId xmlns:a16="http://schemas.microsoft.com/office/drawing/2014/main" id="{D2BAE8AF-F2BE-3E5F-4155-6B2DB88AF27D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8572227" y="4093448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Gerade Verbindung 23">
                    <a:extLst>
                      <a:ext uri="{FF2B5EF4-FFF2-40B4-BE49-F238E27FC236}">
                        <a16:creationId xmlns:a16="http://schemas.microsoft.com/office/drawing/2014/main" id="{E15D7608-5D59-D774-7A6F-DEAA160A329F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2740314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Gerade Verbindung 23">
                    <a:extLst>
                      <a:ext uri="{FF2B5EF4-FFF2-40B4-BE49-F238E27FC236}">
                        <a16:creationId xmlns:a16="http://schemas.microsoft.com/office/drawing/2014/main" id="{E50BF96F-4C5A-EC54-49DC-6307E21D284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40300" y="4097925"/>
                    <a:ext cx="6335102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Gerade Verbindung 23">
                    <a:extLst>
                      <a:ext uri="{FF2B5EF4-FFF2-40B4-BE49-F238E27FC236}">
                        <a16:creationId xmlns:a16="http://schemas.microsoft.com/office/drawing/2014/main" id="{CC973166-6136-00A1-45E2-BE582B66BC6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056168" y="2152707"/>
                    <a:ext cx="7143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Gerade Verbindung 23">
                    <a:extLst>
                      <a:ext uri="{FF2B5EF4-FFF2-40B4-BE49-F238E27FC236}">
                        <a16:creationId xmlns:a16="http://schemas.microsoft.com/office/drawing/2014/main" id="{B941276F-A9AA-34FD-FB82-F2E143418E3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056168" y="3126436"/>
                    <a:ext cx="7143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Gerade Verbindung 23">
                    <a:extLst>
                      <a:ext uri="{FF2B5EF4-FFF2-40B4-BE49-F238E27FC236}">
                        <a16:creationId xmlns:a16="http://schemas.microsoft.com/office/drawing/2014/main" id="{6D6280C1-D5E9-84B7-DB8C-A6D155EA4F4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056168" y="4082255"/>
                    <a:ext cx="7143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Gerade Verbindung 23">
                    <a:extLst>
                      <a:ext uri="{FF2B5EF4-FFF2-40B4-BE49-F238E27FC236}">
                        <a16:creationId xmlns:a16="http://schemas.microsoft.com/office/drawing/2014/main" id="{A8DBCD19-B13F-EE4B-1645-50C1B38BEF94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3813361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Gerade Verbindung 23">
                    <a:extLst>
                      <a:ext uri="{FF2B5EF4-FFF2-40B4-BE49-F238E27FC236}">
                        <a16:creationId xmlns:a16="http://schemas.microsoft.com/office/drawing/2014/main" id="{8B4C2F34-CFE2-B645-EB75-5D40AEBE36A0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4334011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Gerade Verbindung 23">
                    <a:extLst>
                      <a:ext uri="{FF2B5EF4-FFF2-40B4-BE49-F238E27FC236}">
                        <a16:creationId xmlns:a16="http://schemas.microsoft.com/office/drawing/2014/main" id="{18CF50A0-4717-5C14-EB1B-CBC78C62A674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4864185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Gerade Verbindung 23">
                    <a:extLst>
                      <a:ext uri="{FF2B5EF4-FFF2-40B4-BE49-F238E27FC236}">
                        <a16:creationId xmlns:a16="http://schemas.microsoft.com/office/drawing/2014/main" id="{FDA7E6BD-030B-F721-A351-ECA89F099578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5384834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Gerade Verbindung 23">
                    <a:extLst>
                      <a:ext uri="{FF2B5EF4-FFF2-40B4-BE49-F238E27FC236}">
                        <a16:creationId xmlns:a16="http://schemas.microsoft.com/office/drawing/2014/main" id="{086A79D8-5039-460B-7982-C56CB32B1338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5922946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Gerade Verbindung 23">
                    <a:extLst>
                      <a:ext uri="{FF2B5EF4-FFF2-40B4-BE49-F238E27FC236}">
                        <a16:creationId xmlns:a16="http://schemas.microsoft.com/office/drawing/2014/main" id="{834DFF0D-5180-117F-4210-3764A466CBA9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6448357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Gerade Verbindung 23">
                    <a:extLst>
                      <a:ext uri="{FF2B5EF4-FFF2-40B4-BE49-F238E27FC236}">
                        <a16:creationId xmlns:a16="http://schemas.microsoft.com/office/drawing/2014/main" id="{CB2627F0-3A4C-E891-8C5E-989662425EC7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6973769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Gerade Verbindung 23">
                    <a:extLst>
                      <a:ext uri="{FF2B5EF4-FFF2-40B4-BE49-F238E27FC236}">
                        <a16:creationId xmlns:a16="http://schemas.microsoft.com/office/drawing/2014/main" id="{65EE2EBD-A81B-95DE-C20D-CADB5F5CB89F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7511879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Gerade Verbindung 23">
                    <a:extLst>
                      <a:ext uri="{FF2B5EF4-FFF2-40B4-BE49-F238E27FC236}">
                        <a16:creationId xmlns:a16="http://schemas.microsoft.com/office/drawing/2014/main" id="{A26DD0F5-91BE-BD7E-BABE-459BDB0757BF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8027768" y="4095686"/>
                    <a:ext cx="0" cy="895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" name="TextBox 62">
                  <a:extLst>
                    <a:ext uri="{FF2B5EF4-FFF2-40B4-BE49-F238E27FC236}">
                      <a16:creationId xmlns:a16="http://schemas.microsoft.com/office/drawing/2014/main" id="{8535A391-3BF9-8431-F24D-9F751DC3CA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7346" y="4514588"/>
                  <a:ext cx="572962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–10</a:t>
                  </a:r>
                </a:p>
              </p:txBody>
            </p:sp>
            <p:sp>
              <p:nvSpPr>
                <p:cNvPr id="99" name="TextBox 62">
                  <a:extLst>
                    <a:ext uri="{FF2B5EF4-FFF2-40B4-BE49-F238E27FC236}">
                      <a16:creationId xmlns:a16="http://schemas.microsoft.com/office/drawing/2014/main" id="{44F9E5A1-8143-103C-5D53-01141F391E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7527" y="4514591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10</a:t>
                  </a:r>
                </a:p>
              </p:txBody>
            </p:sp>
            <p:sp>
              <p:nvSpPr>
                <p:cNvPr id="100" name="TextBox 62">
                  <a:extLst>
                    <a:ext uri="{FF2B5EF4-FFF2-40B4-BE49-F238E27FC236}">
                      <a16:creationId xmlns:a16="http://schemas.microsoft.com/office/drawing/2014/main" id="{BD313C71-0FA6-E0C8-16EE-2A08BD470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46713" y="4514591"/>
                  <a:ext cx="656204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110</a:t>
                  </a:r>
                </a:p>
              </p:txBody>
            </p:sp>
            <p:sp>
              <p:nvSpPr>
                <p:cNvPr id="101" name="TextBox 62">
                  <a:extLst>
                    <a:ext uri="{FF2B5EF4-FFF2-40B4-BE49-F238E27FC236}">
                      <a16:creationId xmlns:a16="http://schemas.microsoft.com/office/drawing/2014/main" id="{1E2907E0-ACCB-4D62-445C-57A28C7AA0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4053" y="5173000"/>
                  <a:ext cx="1133847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Week</a:t>
                  </a:r>
                </a:p>
              </p:txBody>
            </p:sp>
            <p:sp>
              <p:nvSpPr>
                <p:cNvPr id="102" name="TextBox 62">
                  <a:extLst>
                    <a:ext uri="{FF2B5EF4-FFF2-40B4-BE49-F238E27FC236}">
                      <a16:creationId xmlns:a16="http://schemas.microsoft.com/office/drawing/2014/main" id="{9FEDF41C-5234-0355-FBAA-C57B4A8AC6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4424" y="4514591"/>
                  <a:ext cx="191905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0</a:t>
                  </a:r>
                </a:p>
              </p:txBody>
            </p:sp>
            <p:sp>
              <p:nvSpPr>
                <p:cNvPr id="103" name="TextBox 62">
                  <a:extLst>
                    <a:ext uri="{FF2B5EF4-FFF2-40B4-BE49-F238E27FC236}">
                      <a16:creationId xmlns:a16="http://schemas.microsoft.com/office/drawing/2014/main" id="{1EBA03C2-1AF9-A6E9-B429-2A0B596658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2906" y="4526531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20</a:t>
                  </a:r>
                </a:p>
              </p:txBody>
            </p:sp>
            <p:sp>
              <p:nvSpPr>
                <p:cNvPr id="104" name="TextBox 62">
                  <a:extLst>
                    <a:ext uri="{FF2B5EF4-FFF2-40B4-BE49-F238E27FC236}">
                      <a16:creationId xmlns:a16="http://schemas.microsoft.com/office/drawing/2014/main" id="{0459C3A2-F747-F1CB-D7AB-CEDB68885E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48127" y="4514594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30</a:t>
                  </a:r>
                </a:p>
              </p:txBody>
            </p:sp>
            <p:sp>
              <p:nvSpPr>
                <p:cNvPr id="105" name="TextBox 62">
                  <a:extLst>
                    <a:ext uri="{FF2B5EF4-FFF2-40B4-BE49-F238E27FC236}">
                      <a16:creationId xmlns:a16="http://schemas.microsoft.com/office/drawing/2014/main" id="{452A52E3-9189-AF58-B444-45D1DDDB92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7628" y="4514594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40</a:t>
                  </a:r>
                </a:p>
              </p:txBody>
            </p:sp>
            <p:sp>
              <p:nvSpPr>
                <p:cNvPr id="106" name="TextBox 62">
                  <a:extLst>
                    <a:ext uri="{FF2B5EF4-FFF2-40B4-BE49-F238E27FC236}">
                      <a16:creationId xmlns:a16="http://schemas.microsoft.com/office/drawing/2014/main" id="{5F27C8B7-EFA0-65CF-8925-E58B96F396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8616" y="4514594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50</a:t>
                  </a:r>
                </a:p>
              </p:txBody>
            </p:sp>
            <p:sp>
              <p:nvSpPr>
                <p:cNvPr id="107" name="TextBox 62">
                  <a:extLst>
                    <a:ext uri="{FF2B5EF4-FFF2-40B4-BE49-F238E27FC236}">
                      <a16:creationId xmlns:a16="http://schemas.microsoft.com/office/drawing/2014/main" id="{41C21E6D-08E3-9541-ADA4-954856A94C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36536" y="4514594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60</a:t>
                  </a:r>
                </a:p>
              </p:txBody>
            </p:sp>
            <p:sp>
              <p:nvSpPr>
                <p:cNvPr id="108" name="TextBox 64">
                  <a:extLst>
                    <a:ext uri="{FF2B5EF4-FFF2-40B4-BE49-F238E27FC236}">
                      <a16:creationId xmlns:a16="http://schemas.microsoft.com/office/drawing/2014/main" id="{AFF34665-7332-3601-CF06-3F00A4184D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61804" y="4514594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70</a:t>
                  </a:r>
                </a:p>
              </p:txBody>
            </p:sp>
            <p:sp>
              <p:nvSpPr>
                <p:cNvPr id="109" name="TextBox 66">
                  <a:extLst>
                    <a:ext uri="{FF2B5EF4-FFF2-40B4-BE49-F238E27FC236}">
                      <a16:creationId xmlns:a16="http://schemas.microsoft.com/office/drawing/2014/main" id="{11678A0C-9E2B-0422-AB83-994A144B8D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87025" y="4514594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80</a:t>
                  </a:r>
                </a:p>
              </p:txBody>
            </p:sp>
            <p:sp>
              <p:nvSpPr>
                <p:cNvPr id="110" name="TextBox 68">
                  <a:extLst>
                    <a:ext uri="{FF2B5EF4-FFF2-40B4-BE49-F238E27FC236}">
                      <a16:creationId xmlns:a16="http://schemas.microsoft.com/office/drawing/2014/main" id="{87D3F9EB-7E8A-1C6A-B3C1-E2DBD0C1CE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24992" y="4514594"/>
                  <a:ext cx="380948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90</a:t>
                  </a:r>
                </a:p>
              </p:txBody>
            </p:sp>
            <p:sp>
              <p:nvSpPr>
                <p:cNvPr id="111" name="TextBox 70">
                  <a:extLst>
                    <a:ext uri="{FF2B5EF4-FFF2-40B4-BE49-F238E27FC236}">
                      <a16:creationId xmlns:a16="http://schemas.microsoft.com/office/drawing/2014/main" id="{FD4005A0-F8A3-1250-A465-1E4112EF05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41076" y="4514591"/>
                  <a:ext cx="576883" cy="29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68414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2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100</a:t>
                  </a:r>
                </a:p>
              </p:txBody>
            </p:sp>
          </p:grpSp>
          <p:grpSp>
            <p:nvGrpSpPr>
              <p:cNvPr id="32" name="Group 152">
                <a:extLst>
                  <a:ext uri="{FF2B5EF4-FFF2-40B4-BE49-F238E27FC236}">
                    <a16:creationId xmlns:a16="http://schemas.microsoft.com/office/drawing/2014/main" id="{258B296E-BB76-1072-3873-94EC7A61C7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1210" y="1436157"/>
                <a:ext cx="5775325" cy="1174750"/>
                <a:chOff x="2021210" y="1436157"/>
                <a:chExt cx="5775325" cy="1174750"/>
              </a:xfrm>
            </p:grpSpPr>
            <p:sp>
              <p:nvSpPr>
                <p:cNvPr id="65" name="Freeform 151">
                  <a:extLst>
                    <a:ext uri="{FF2B5EF4-FFF2-40B4-BE49-F238E27FC236}">
                      <a16:creationId xmlns:a16="http://schemas.microsoft.com/office/drawing/2014/main" id="{530361A5-B11D-5E7E-C9CE-8ACD396E9A80}"/>
                    </a:ext>
                  </a:extLst>
                </p:cNvPr>
                <p:cNvSpPr/>
                <p:nvPr/>
              </p:nvSpPr>
              <p:spPr>
                <a:xfrm>
                  <a:off x="2052946" y="1465030"/>
                  <a:ext cx="2938179" cy="1112605"/>
                </a:xfrm>
                <a:custGeom>
                  <a:avLst/>
                  <a:gdLst>
                    <a:gd name="connsiteX0" fmla="*/ 2815167 w 2815167"/>
                    <a:gd name="connsiteY0" fmla="*/ 719666 h 791633"/>
                    <a:gd name="connsiteX1" fmla="*/ 2607734 w 2815167"/>
                    <a:gd name="connsiteY1" fmla="*/ 706966 h 791633"/>
                    <a:gd name="connsiteX2" fmla="*/ 2387600 w 2815167"/>
                    <a:gd name="connsiteY2" fmla="*/ 702733 h 791633"/>
                    <a:gd name="connsiteX3" fmla="*/ 2201334 w 2815167"/>
                    <a:gd name="connsiteY3" fmla="*/ 732366 h 791633"/>
                    <a:gd name="connsiteX4" fmla="*/ 1985434 w 2815167"/>
                    <a:gd name="connsiteY4" fmla="*/ 732366 h 791633"/>
                    <a:gd name="connsiteX5" fmla="*/ 1761067 w 2815167"/>
                    <a:gd name="connsiteY5" fmla="*/ 766233 h 791633"/>
                    <a:gd name="connsiteX6" fmla="*/ 1557867 w 2815167"/>
                    <a:gd name="connsiteY6" fmla="*/ 791633 h 791633"/>
                    <a:gd name="connsiteX7" fmla="*/ 1350434 w 2815167"/>
                    <a:gd name="connsiteY7" fmla="*/ 766233 h 791633"/>
                    <a:gd name="connsiteX8" fmla="*/ 1109134 w 2815167"/>
                    <a:gd name="connsiteY8" fmla="*/ 690033 h 791633"/>
                    <a:gd name="connsiteX9" fmla="*/ 927100 w 2815167"/>
                    <a:gd name="connsiteY9" fmla="*/ 664633 h 791633"/>
                    <a:gd name="connsiteX10" fmla="*/ 715434 w 2815167"/>
                    <a:gd name="connsiteY10" fmla="*/ 596900 h 791633"/>
                    <a:gd name="connsiteX11" fmla="*/ 601134 w 2815167"/>
                    <a:gd name="connsiteY11" fmla="*/ 503766 h 791633"/>
                    <a:gd name="connsiteX12" fmla="*/ 486834 w 2815167"/>
                    <a:gd name="connsiteY12" fmla="*/ 474133 h 791633"/>
                    <a:gd name="connsiteX13" fmla="*/ 372534 w 2815167"/>
                    <a:gd name="connsiteY13" fmla="*/ 410633 h 791633"/>
                    <a:gd name="connsiteX14" fmla="*/ 270934 w 2815167"/>
                    <a:gd name="connsiteY14" fmla="*/ 397933 h 791633"/>
                    <a:gd name="connsiteX15" fmla="*/ 177800 w 2815167"/>
                    <a:gd name="connsiteY15" fmla="*/ 249766 h 791633"/>
                    <a:gd name="connsiteX16" fmla="*/ 67734 w 2815167"/>
                    <a:gd name="connsiteY16" fmla="*/ 169333 h 791633"/>
                    <a:gd name="connsiteX17" fmla="*/ 0 w 2815167"/>
                    <a:gd name="connsiteY17" fmla="*/ 0 h 791633"/>
                    <a:gd name="connsiteX0" fmla="*/ 2937934 w 2937934"/>
                    <a:gd name="connsiteY0" fmla="*/ 1041399 h 1113366"/>
                    <a:gd name="connsiteX1" fmla="*/ 2730501 w 2937934"/>
                    <a:gd name="connsiteY1" fmla="*/ 1028699 h 1113366"/>
                    <a:gd name="connsiteX2" fmla="*/ 2510367 w 2937934"/>
                    <a:gd name="connsiteY2" fmla="*/ 1024466 h 1113366"/>
                    <a:gd name="connsiteX3" fmla="*/ 2324101 w 2937934"/>
                    <a:gd name="connsiteY3" fmla="*/ 1054099 h 1113366"/>
                    <a:gd name="connsiteX4" fmla="*/ 2108201 w 2937934"/>
                    <a:gd name="connsiteY4" fmla="*/ 1054099 h 1113366"/>
                    <a:gd name="connsiteX5" fmla="*/ 1883834 w 2937934"/>
                    <a:gd name="connsiteY5" fmla="*/ 1087966 h 1113366"/>
                    <a:gd name="connsiteX6" fmla="*/ 1680634 w 2937934"/>
                    <a:gd name="connsiteY6" fmla="*/ 1113366 h 1113366"/>
                    <a:gd name="connsiteX7" fmla="*/ 1473201 w 2937934"/>
                    <a:gd name="connsiteY7" fmla="*/ 1087966 h 1113366"/>
                    <a:gd name="connsiteX8" fmla="*/ 1231901 w 2937934"/>
                    <a:gd name="connsiteY8" fmla="*/ 1011766 h 1113366"/>
                    <a:gd name="connsiteX9" fmla="*/ 1049867 w 2937934"/>
                    <a:gd name="connsiteY9" fmla="*/ 986366 h 1113366"/>
                    <a:gd name="connsiteX10" fmla="*/ 838201 w 2937934"/>
                    <a:gd name="connsiteY10" fmla="*/ 918633 h 1113366"/>
                    <a:gd name="connsiteX11" fmla="*/ 723901 w 2937934"/>
                    <a:gd name="connsiteY11" fmla="*/ 825499 h 1113366"/>
                    <a:gd name="connsiteX12" fmla="*/ 609601 w 2937934"/>
                    <a:gd name="connsiteY12" fmla="*/ 795866 h 1113366"/>
                    <a:gd name="connsiteX13" fmla="*/ 495301 w 2937934"/>
                    <a:gd name="connsiteY13" fmla="*/ 732366 h 1113366"/>
                    <a:gd name="connsiteX14" fmla="*/ 393701 w 2937934"/>
                    <a:gd name="connsiteY14" fmla="*/ 719666 h 1113366"/>
                    <a:gd name="connsiteX15" fmla="*/ 300567 w 2937934"/>
                    <a:gd name="connsiteY15" fmla="*/ 571499 h 1113366"/>
                    <a:gd name="connsiteX16" fmla="*/ 190501 w 2937934"/>
                    <a:gd name="connsiteY16" fmla="*/ 491066 h 1113366"/>
                    <a:gd name="connsiteX17" fmla="*/ 0 w 2937934"/>
                    <a:gd name="connsiteY17" fmla="*/ 0 h 1113366"/>
                    <a:gd name="connsiteX0" fmla="*/ 2937934 w 2937934"/>
                    <a:gd name="connsiteY0" fmla="*/ 1041399 h 1113366"/>
                    <a:gd name="connsiteX1" fmla="*/ 2730501 w 2937934"/>
                    <a:gd name="connsiteY1" fmla="*/ 1028699 h 1113366"/>
                    <a:gd name="connsiteX2" fmla="*/ 2510367 w 2937934"/>
                    <a:gd name="connsiteY2" fmla="*/ 1024466 h 1113366"/>
                    <a:gd name="connsiteX3" fmla="*/ 2324101 w 2937934"/>
                    <a:gd name="connsiteY3" fmla="*/ 1054099 h 1113366"/>
                    <a:gd name="connsiteX4" fmla="*/ 2108201 w 2937934"/>
                    <a:gd name="connsiteY4" fmla="*/ 1054099 h 1113366"/>
                    <a:gd name="connsiteX5" fmla="*/ 1883834 w 2937934"/>
                    <a:gd name="connsiteY5" fmla="*/ 1087966 h 1113366"/>
                    <a:gd name="connsiteX6" fmla="*/ 1680634 w 2937934"/>
                    <a:gd name="connsiteY6" fmla="*/ 1113366 h 1113366"/>
                    <a:gd name="connsiteX7" fmla="*/ 1473201 w 2937934"/>
                    <a:gd name="connsiteY7" fmla="*/ 1087966 h 1113366"/>
                    <a:gd name="connsiteX8" fmla="*/ 1231901 w 2937934"/>
                    <a:gd name="connsiteY8" fmla="*/ 1011766 h 1113366"/>
                    <a:gd name="connsiteX9" fmla="*/ 1049867 w 2937934"/>
                    <a:gd name="connsiteY9" fmla="*/ 986366 h 1113366"/>
                    <a:gd name="connsiteX10" fmla="*/ 838201 w 2937934"/>
                    <a:gd name="connsiteY10" fmla="*/ 918633 h 1113366"/>
                    <a:gd name="connsiteX11" fmla="*/ 723901 w 2937934"/>
                    <a:gd name="connsiteY11" fmla="*/ 825499 h 1113366"/>
                    <a:gd name="connsiteX12" fmla="*/ 609601 w 2937934"/>
                    <a:gd name="connsiteY12" fmla="*/ 795866 h 1113366"/>
                    <a:gd name="connsiteX13" fmla="*/ 495301 w 2937934"/>
                    <a:gd name="connsiteY13" fmla="*/ 732366 h 1113366"/>
                    <a:gd name="connsiteX14" fmla="*/ 393701 w 2937934"/>
                    <a:gd name="connsiteY14" fmla="*/ 719666 h 1113366"/>
                    <a:gd name="connsiteX15" fmla="*/ 300567 w 2937934"/>
                    <a:gd name="connsiteY15" fmla="*/ 571499 h 1113366"/>
                    <a:gd name="connsiteX16" fmla="*/ 190501 w 2937934"/>
                    <a:gd name="connsiteY16" fmla="*/ 491066 h 1113366"/>
                    <a:gd name="connsiteX17" fmla="*/ 110067 w 2937934"/>
                    <a:gd name="connsiteY17" fmla="*/ 279399 h 1113366"/>
                    <a:gd name="connsiteX18" fmla="*/ 0 w 2937934"/>
                    <a:gd name="connsiteY18" fmla="*/ 0 h 1113366"/>
                    <a:gd name="connsiteX0" fmla="*/ 2937934 w 2937934"/>
                    <a:gd name="connsiteY0" fmla="*/ 1041399 h 1113366"/>
                    <a:gd name="connsiteX1" fmla="*/ 2730501 w 2937934"/>
                    <a:gd name="connsiteY1" fmla="*/ 1028699 h 1113366"/>
                    <a:gd name="connsiteX2" fmla="*/ 2510367 w 2937934"/>
                    <a:gd name="connsiteY2" fmla="*/ 1024466 h 1113366"/>
                    <a:gd name="connsiteX3" fmla="*/ 2324101 w 2937934"/>
                    <a:gd name="connsiteY3" fmla="*/ 1054099 h 1113366"/>
                    <a:gd name="connsiteX4" fmla="*/ 2108201 w 2937934"/>
                    <a:gd name="connsiteY4" fmla="*/ 1054099 h 1113366"/>
                    <a:gd name="connsiteX5" fmla="*/ 1883834 w 2937934"/>
                    <a:gd name="connsiteY5" fmla="*/ 1087966 h 1113366"/>
                    <a:gd name="connsiteX6" fmla="*/ 1680634 w 2937934"/>
                    <a:gd name="connsiteY6" fmla="*/ 1113366 h 1113366"/>
                    <a:gd name="connsiteX7" fmla="*/ 1473201 w 2937934"/>
                    <a:gd name="connsiteY7" fmla="*/ 1087966 h 1113366"/>
                    <a:gd name="connsiteX8" fmla="*/ 1231901 w 2937934"/>
                    <a:gd name="connsiteY8" fmla="*/ 1011766 h 1113366"/>
                    <a:gd name="connsiteX9" fmla="*/ 1049867 w 2937934"/>
                    <a:gd name="connsiteY9" fmla="*/ 986366 h 1113366"/>
                    <a:gd name="connsiteX10" fmla="*/ 838201 w 2937934"/>
                    <a:gd name="connsiteY10" fmla="*/ 918633 h 1113366"/>
                    <a:gd name="connsiteX11" fmla="*/ 723901 w 2937934"/>
                    <a:gd name="connsiteY11" fmla="*/ 825499 h 1113366"/>
                    <a:gd name="connsiteX12" fmla="*/ 609601 w 2937934"/>
                    <a:gd name="connsiteY12" fmla="*/ 795866 h 1113366"/>
                    <a:gd name="connsiteX13" fmla="*/ 495301 w 2937934"/>
                    <a:gd name="connsiteY13" fmla="*/ 732366 h 1113366"/>
                    <a:gd name="connsiteX14" fmla="*/ 393701 w 2937934"/>
                    <a:gd name="connsiteY14" fmla="*/ 719666 h 1113366"/>
                    <a:gd name="connsiteX15" fmla="*/ 300567 w 2937934"/>
                    <a:gd name="connsiteY15" fmla="*/ 571499 h 1113366"/>
                    <a:gd name="connsiteX16" fmla="*/ 190501 w 2937934"/>
                    <a:gd name="connsiteY16" fmla="*/ 491066 h 1113366"/>
                    <a:gd name="connsiteX17" fmla="*/ 88901 w 2937934"/>
                    <a:gd name="connsiteY17" fmla="*/ 292099 h 1113366"/>
                    <a:gd name="connsiteX18" fmla="*/ 0 w 2937934"/>
                    <a:gd name="connsiteY18" fmla="*/ 0 h 1113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37934" h="1113366">
                      <a:moveTo>
                        <a:pt x="2937934" y="1041399"/>
                      </a:moveTo>
                      <a:lnTo>
                        <a:pt x="2730501" y="1028699"/>
                      </a:lnTo>
                      <a:lnTo>
                        <a:pt x="2510367" y="1024466"/>
                      </a:lnTo>
                      <a:lnTo>
                        <a:pt x="2324101" y="1054099"/>
                      </a:lnTo>
                      <a:lnTo>
                        <a:pt x="2108201" y="1054099"/>
                      </a:lnTo>
                      <a:lnTo>
                        <a:pt x="1883834" y="1087966"/>
                      </a:lnTo>
                      <a:lnTo>
                        <a:pt x="1680634" y="1113366"/>
                      </a:lnTo>
                      <a:lnTo>
                        <a:pt x="1473201" y="1087966"/>
                      </a:lnTo>
                      <a:lnTo>
                        <a:pt x="1231901" y="1011766"/>
                      </a:lnTo>
                      <a:lnTo>
                        <a:pt x="1049867" y="986366"/>
                      </a:lnTo>
                      <a:lnTo>
                        <a:pt x="838201" y="918633"/>
                      </a:lnTo>
                      <a:lnTo>
                        <a:pt x="723901" y="825499"/>
                      </a:lnTo>
                      <a:lnTo>
                        <a:pt x="609601" y="795866"/>
                      </a:lnTo>
                      <a:lnTo>
                        <a:pt x="495301" y="732366"/>
                      </a:lnTo>
                      <a:lnTo>
                        <a:pt x="393701" y="719666"/>
                      </a:lnTo>
                      <a:lnTo>
                        <a:pt x="300567" y="571499"/>
                      </a:lnTo>
                      <a:lnTo>
                        <a:pt x="190501" y="491066"/>
                      </a:lnTo>
                      <a:lnTo>
                        <a:pt x="88901" y="292099"/>
                      </a:lnTo>
                      <a:lnTo>
                        <a:pt x="0" y="0"/>
                      </a:lnTo>
                    </a:path>
                  </a:pathLst>
                </a:custGeom>
                <a:ln w="19050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66" name="Group 150">
                  <a:extLst>
                    <a:ext uri="{FF2B5EF4-FFF2-40B4-BE49-F238E27FC236}">
                      <a16:creationId xmlns:a16="http://schemas.microsoft.com/office/drawing/2014/main" id="{F9800B5B-62E7-3802-A890-334B5D602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1210" y="1436157"/>
                  <a:ext cx="5775325" cy="1174750"/>
                  <a:chOff x="2021210" y="1436157"/>
                  <a:chExt cx="5775325" cy="1174750"/>
                </a:xfrm>
              </p:grpSpPr>
              <p:sp>
                <p:nvSpPr>
                  <p:cNvPr id="67" name="Freeform 149">
                    <a:extLst>
                      <a:ext uri="{FF2B5EF4-FFF2-40B4-BE49-F238E27FC236}">
                        <a16:creationId xmlns:a16="http://schemas.microsoft.com/office/drawing/2014/main" id="{4B4161AA-C1F6-C117-CCED-FFEACB9EE11A}"/>
                      </a:ext>
                    </a:extLst>
                  </p:cNvPr>
                  <p:cNvSpPr/>
                  <p:nvPr/>
                </p:nvSpPr>
                <p:spPr>
                  <a:xfrm>
                    <a:off x="5118112" y="2206237"/>
                    <a:ext cx="2649282" cy="279342"/>
                  </a:xfrm>
                  <a:custGeom>
                    <a:avLst/>
                    <a:gdLst>
                      <a:gd name="connsiteX0" fmla="*/ 2650067 w 2650067"/>
                      <a:gd name="connsiteY0" fmla="*/ 0 h 279400"/>
                      <a:gd name="connsiteX1" fmla="*/ 2425700 w 2650067"/>
                      <a:gd name="connsiteY1" fmla="*/ 16933 h 279400"/>
                      <a:gd name="connsiteX2" fmla="*/ 2019300 w 2650067"/>
                      <a:gd name="connsiteY2" fmla="*/ 76200 h 279400"/>
                      <a:gd name="connsiteX3" fmla="*/ 1604433 w 2650067"/>
                      <a:gd name="connsiteY3" fmla="*/ 156633 h 279400"/>
                      <a:gd name="connsiteX4" fmla="*/ 1176867 w 2650067"/>
                      <a:gd name="connsiteY4" fmla="*/ 169333 h 279400"/>
                      <a:gd name="connsiteX5" fmla="*/ 762000 w 2650067"/>
                      <a:gd name="connsiteY5" fmla="*/ 220133 h 279400"/>
                      <a:gd name="connsiteX6" fmla="*/ 317500 w 2650067"/>
                      <a:gd name="connsiteY6" fmla="*/ 279400 h 279400"/>
                      <a:gd name="connsiteX7" fmla="*/ 0 w 2650067"/>
                      <a:gd name="connsiteY7" fmla="*/ 254000 h 27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50067" h="279400">
                        <a:moveTo>
                          <a:pt x="2650067" y="0"/>
                        </a:moveTo>
                        <a:lnTo>
                          <a:pt x="2425700" y="16933"/>
                        </a:lnTo>
                        <a:lnTo>
                          <a:pt x="2019300" y="76200"/>
                        </a:lnTo>
                        <a:lnTo>
                          <a:pt x="1604433" y="156633"/>
                        </a:lnTo>
                        <a:lnTo>
                          <a:pt x="1176867" y="169333"/>
                        </a:lnTo>
                        <a:lnTo>
                          <a:pt x="762000" y="220133"/>
                        </a:lnTo>
                        <a:lnTo>
                          <a:pt x="317500" y="279400"/>
                        </a:lnTo>
                        <a:lnTo>
                          <a:pt x="0" y="254000"/>
                        </a:lnTo>
                      </a:path>
                    </a:pathLst>
                  </a:custGeom>
                  <a:ln w="19050" cmpd="sng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grpSp>
                <p:nvGrpSpPr>
                  <p:cNvPr id="68" name="Group 74">
                    <a:extLst>
                      <a:ext uri="{FF2B5EF4-FFF2-40B4-BE49-F238E27FC236}">
                        <a16:creationId xmlns:a16="http://schemas.microsoft.com/office/drawing/2014/main" id="{4625B0D2-A923-A97F-DEE1-31329C93B5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21210" y="1436157"/>
                    <a:ext cx="5775325" cy="1174750"/>
                    <a:chOff x="2021210" y="1436157"/>
                    <a:chExt cx="5775325" cy="1174750"/>
                  </a:xfrm>
                </p:grpSpPr>
                <p:sp>
                  <p:nvSpPr>
                    <p:cNvPr id="69" name="Rectangle 71">
                      <a:extLst>
                        <a:ext uri="{FF2B5EF4-FFF2-40B4-BE49-F238E27FC236}">
                          <a16:creationId xmlns:a16="http://schemas.microsoft.com/office/drawing/2014/main" id="{EE5A3289-3408-F402-163D-674B151B5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7953" y="2423680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0" name="Rectangle 73">
                      <a:extLst>
                        <a:ext uri="{FF2B5EF4-FFF2-40B4-BE49-F238E27FC236}">
                          <a16:creationId xmlns:a16="http://schemas.microsoft.com/office/drawing/2014/main" id="{0C853568-DB06-A9DD-E7D5-D4BC2448F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7791" y="2471295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1" name="Rectangle 75">
                      <a:extLst>
                        <a:ext uri="{FF2B5EF4-FFF2-40B4-BE49-F238E27FC236}">
                          <a16:creationId xmlns:a16="http://schemas.microsoft.com/office/drawing/2014/main" id="{BC185ED2-9822-98E9-C981-612430F8F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1436" y="2458598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" name="Rectangle 76">
                      <a:extLst>
                        <a:ext uri="{FF2B5EF4-FFF2-40B4-BE49-F238E27FC236}">
                          <a16:creationId xmlns:a16="http://schemas.microsoft.com/office/drawing/2014/main" id="{0DE40C68-580E-E90A-3423-0A1CC006F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32382" y="2458598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3" name="Rectangle 77">
                      <a:extLst>
                        <a:ext uri="{FF2B5EF4-FFF2-40B4-BE49-F238E27FC236}">
                          <a16:creationId xmlns:a16="http://schemas.microsoft.com/office/drawing/2014/main" id="{90679BA4-2AC8-7547-841A-716CB84FF9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8250" y="2483992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4" name="Rectangle 78">
                      <a:extLst>
                        <a:ext uri="{FF2B5EF4-FFF2-40B4-BE49-F238E27FC236}">
                          <a16:creationId xmlns:a16="http://schemas.microsoft.com/office/drawing/2014/main" id="{6897A37F-BC73-B2B5-9AA1-9FCFBEE0A4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9196" y="2490341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5" name="Rectangle 79">
                      <a:extLst>
                        <a:ext uri="{FF2B5EF4-FFF2-40B4-BE49-F238E27FC236}">
                          <a16:creationId xmlns:a16="http://schemas.microsoft.com/office/drawing/2014/main" id="{B7154E47-33D9-887C-A611-95132D970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0142" y="2515736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6" name="Rectangle 80">
                      <a:extLst>
                        <a:ext uri="{FF2B5EF4-FFF2-40B4-BE49-F238E27FC236}">
                          <a16:creationId xmlns:a16="http://schemas.microsoft.com/office/drawing/2014/main" id="{68D03C7B-E10B-6A75-B3E1-EB4B35298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8597" y="2445900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7" name="Rectangle 81">
                      <a:extLst>
                        <a:ext uri="{FF2B5EF4-FFF2-40B4-BE49-F238E27FC236}">
                          <a16:creationId xmlns:a16="http://schemas.microsoft.com/office/drawing/2014/main" id="{2B1D3F9B-CFCD-7C8E-D2B9-8A68B6C6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6229" y="2391937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8" name="Rectangle 82">
                      <a:extLst>
                        <a:ext uri="{FF2B5EF4-FFF2-40B4-BE49-F238E27FC236}">
                          <a16:creationId xmlns:a16="http://schemas.microsoft.com/office/drawing/2014/main" id="{C6136284-09F2-B119-EDDD-65E41E9882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9415" y="2337973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9" name="Rectangle 83">
                      <a:extLst>
                        <a:ext uri="{FF2B5EF4-FFF2-40B4-BE49-F238E27FC236}">
                          <a16:creationId xmlns:a16="http://schemas.microsoft.com/office/drawing/2014/main" id="{EFF270A6-E140-F207-5BA8-6F5870E730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999" y="2325276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0" name="Rectangle 84">
                      <a:extLst>
                        <a:ext uri="{FF2B5EF4-FFF2-40B4-BE49-F238E27FC236}">
                          <a16:creationId xmlns:a16="http://schemas.microsoft.com/office/drawing/2014/main" id="{27DDCF12-FDFA-AA69-22AD-3DB5B8D9B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6961" y="2541131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1" name="Rectangle 85">
                      <a:extLst>
                        <a:ext uri="{FF2B5EF4-FFF2-40B4-BE49-F238E27FC236}">
                          <a16:creationId xmlns:a16="http://schemas.microsoft.com/office/drawing/2014/main" id="{1B4EAC33-8CFA-4539-4ED5-31F40399D9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082" y="2525259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2" name="Rectangle 86">
                      <a:extLst>
                        <a:ext uri="{FF2B5EF4-FFF2-40B4-BE49-F238E27FC236}">
                          <a16:creationId xmlns:a16="http://schemas.microsoft.com/office/drawing/2014/main" id="{06C471A6-D3A4-482D-B96E-175006ED7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68854" y="2449075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3" name="Rectangle 87">
                      <a:extLst>
                        <a:ext uri="{FF2B5EF4-FFF2-40B4-BE49-F238E27FC236}">
                          <a16:creationId xmlns:a16="http://schemas.microsoft.com/office/drawing/2014/main" id="{2D2CD61B-5995-D65A-7450-F13DF0FF90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5197" y="2414157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4" name="Rectangle 88">
                      <a:extLst>
                        <a:ext uri="{FF2B5EF4-FFF2-40B4-BE49-F238E27FC236}">
                          <a16:creationId xmlns:a16="http://schemas.microsoft.com/office/drawing/2014/main" id="{0263D957-E8EE-EE08-D69F-4AFFFD20B4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5668" y="2347496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5" name="Rectangle 89">
                      <a:extLst>
                        <a:ext uri="{FF2B5EF4-FFF2-40B4-BE49-F238E27FC236}">
                          <a16:creationId xmlns:a16="http://schemas.microsoft.com/office/drawing/2014/main" id="{18601116-A0FA-092F-9610-DAAA3E1C6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8204" y="2264963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6" name="Rectangle 90">
                      <a:extLst>
                        <a:ext uri="{FF2B5EF4-FFF2-40B4-BE49-F238E27FC236}">
                          <a16:creationId xmlns:a16="http://schemas.microsoft.com/office/drawing/2014/main" id="{4E0DAD93-2EA0-0541-EE43-68D672372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43439" y="2230045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7" name="Rectangle 91">
                      <a:extLst>
                        <a:ext uri="{FF2B5EF4-FFF2-40B4-BE49-F238E27FC236}">
                          <a16:creationId xmlns:a16="http://schemas.microsoft.com/office/drawing/2014/main" id="{6C3F1B1A-3197-CAD2-38D5-0B57DC2CFE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9150" y="2172907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8" name="Rectangle 92">
                      <a:extLst>
                        <a:ext uri="{FF2B5EF4-FFF2-40B4-BE49-F238E27FC236}">
                          <a16:creationId xmlns:a16="http://schemas.microsoft.com/office/drawing/2014/main" id="{C6152264-DCA2-7584-884D-CF252C4E3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1210" y="2144338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9" name="Rectangle 93">
                      <a:extLst>
                        <a:ext uri="{FF2B5EF4-FFF2-40B4-BE49-F238E27FC236}">
                          <a16:creationId xmlns:a16="http://schemas.microsoft.com/office/drawing/2014/main" id="{9BEA238D-F1BE-1A58-5242-B4475F9794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7534" y="2245917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0" name="Rectangle 94">
                      <a:extLst>
                        <a:ext uri="{FF2B5EF4-FFF2-40B4-BE49-F238E27FC236}">
                          <a16:creationId xmlns:a16="http://schemas.microsoft.com/office/drawing/2014/main" id="{8D693BA7-A23A-153F-1AF5-3CD844BDF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0721" y="2188779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1" name="Rectangle 95">
                      <a:extLst>
                        <a:ext uri="{FF2B5EF4-FFF2-40B4-BE49-F238E27FC236}">
                          <a16:creationId xmlns:a16="http://schemas.microsoft.com/office/drawing/2014/main" id="{00962F5E-5ECF-4664-3FE6-813C6D1EC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124" y="2169733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2" name="Rectangle 98">
                      <a:extLst>
                        <a:ext uri="{FF2B5EF4-FFF2-40B4-BE49-F238E27FC236}">
                          <a16:creationId xmlns:a16="http://schemas.microsoft.com/office/drawing/2014/main" id="{074724A8-A6B9-E182-2475-C3FB6F585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9620" y="2007842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3" name="Rectangle 99">
                      <a:extLst>
                        <a:ext uri="{FF2B5EF4-FFF2-40B4-BE49-F238E27FC236}">
                          <a16:creationId xmlns:a16="http://schemas.microsoft.com/office/drawing/2014/main" id="{8257BE79-9EA3-2472-9A50-0EFE852558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1205" y="1928483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4" name="Rectangle 100">
                      <a:extLst>
                        <a:ext uri="{FF2B5EF4-FFF2-40B4-BE49-F238E27FC236}">
                          <a16:creationId xmlns:a16="http://schemas.microsoft.com/office/drawing/2014/main" id="{CA19800C-6DC6-B7D2-B8F4-4A04AF009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0090" y="1731674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5" name="Rectangle 101">
                      <a:extLst>
                        <a:ext uri="{FF2B5EF4-FFF2-40B4-BE49-F238E27FC236}">
                          <a16:creationId xmlns:a16="http://schemas.microsoft.com/office/drawing/2014/main" id="{71C7BF57-ED51-313E-228A-0A06BA762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199" y="1436461"/>
                      <a:ext cx="69843" cy="698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685715">
                        <a:defRPr/>
                      </a:pPr>
                      <a:endParaRPr lang="en-US" sz="14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3" name="Group 154">
                <a:extLst>
                  <a:ext uri="{FF2B5EF4-FFF2-40B4-BE49-F238E27FC236}">
                    <a16:creationId xmlns:a16="http://schemas.microsoft.com/office/drawing/2014/main" id="{854ECC34-EA32-CC01-B79C-CBCB346D98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260" y="2433107"/>
                <a:ext cx="2714625" cy="857250"/>
                <a:chOff x="5088260" y="2433107"/>
                <a:chExt cx="2714625" cy="857250"/>
              </a:xfrm>
            </p:grpSpPr>
            <p:sp>
              <p:nvSpPr>
                <p:cNvPr id="55" name="Freeform 153">
                  <a:extLst>
                    <a:ext uri="{FF2B5EF4-FFF2-40B4-BE49-F238E27FC236}">
                      <a16:creationId xmlns:a16="http://schemas.microsoft.com/office/drawing/2014/main" id="{222A15F6-9407-B6DC-16AE-B543061CE8BF}"/>
                    </a:ext>
                  </a:extLst>
                </p:cNvPr>
                <p:cNvSpPr/>
                <p:nvPr/>
              </p:nvSpPr>
              <p:spPr>
                <a:xfrm>
                  <a:off x="5121288" y="2468121"/>
                  <a:ext cx="2646108" cy="787236"/>
                </a:xfrm>
                <a:custGeom>
                  <a:avLst/>
                  <a:gdLst>
                    <a:gd name="connsiteX0" fmla="*/ 2645834 w 2645834"/>
                    <a:gd name="connsiteY0" fmla="*/ 46567 h 787400"/>
                    <a:gd name="connsiteX1" fmla="*/ 2429934 w 2645834"/>
                    <a:gd name="connsiteY1" fmla="*/ 0 h 787400"/>
                    <a:gd name="connsiteX2" fmla="*/ 2010834 w 2645834"/>
                    <a:gd name="connsiteY2" fmla="*/ 173567 h 787400"/>
                    <a:gd name="connsiteX3" fmla="*/ 1600200 w 2645834"/>
                    <a:gd name="connsiteY3" fmla="*/ 186267 h 787400"/>
                    <a:gd name="connsiteX4" fmla="*/ 1172634 w 2645834"/>
                    <a:gd name="connsiteY4" fmla="*/ 283634 h 787400"/>
                    <a:gd name="connsiteX5" fmla="*/ 778934 w 2645834"/>
                    <a:gd name="connsiteY5" fmla="*/ 431800 h 787400"/>
                    <a:gd name="connsiteX6" fmla="*/ 317500 w 2645834"/>
                    <a:gd name="connsiteY6" fmla="*/ 601134 h 787400"/>
                    <a:gd name="connsiteX7" fmla="*/ 0 w 2645834"/>
                    <a:gd name="connsiteY7" fmla="*/ 787400 h 78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45834" h="787400">
                      <a:moveTo>
                        <a:pt x="2645834" y="46567"/>
                      </a:moveTo>
                      <a:lnTo>
                        <a:pt x="2429934" y="0"/>
                      </a:lnTo>
                      <a:lnTo>
                        <a:pt x="2010834" y="173567"/>
                      </a:lnTo>
                      <a:lnTo>
                        <a:pt x="1600200" y="186267"/>
                      </a:lnTo>
                      <a:lnTo>
                        <a:pt x="1172634" y="283634"/>
                      </a:lnTo>
                      <a:lnTo>
                        <a:pt x="778934" y="431800"/>
                      </a:lnTo>
                      <a:lnTo>
                        <a:pt x="317500" y="601134"/>
                      </a:lnTo>
                      <a:lnTo>
                        <a:pt x="0" y="787400"/>
                      </a:lnTo>
                    </a:path>
                  </a:pathLst>
                </a:custGeom>
                <a:ln w="19050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56" name="Group 103">
                  <a:extLst>
                    <a:ext uri="{FF2B5EF4-FFF2-40B4-BE49-F238E27FC236}">
                      <a16:creationId xmlns:a16="http://schemas.microsoft.com/office/drawing/2014/main" id="{785E33C3-F4BB-9511-945D-F45F18CC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88260" y="2433107"/>
                  <a:ext cx="2714625" cy="857250"/>
                  <a:chOff x="5088260" y="2433107"/>
                  <a:chExt cx="2714625" cy="857250"/>
                </a:xfrm>
              </p:grpSpPr>
              <p:sp>
                <p:nvSpPr>
                  <p:cNvPr id="57" name="Rectangle 97">
                    <a:extLst>
                      <a:ext uri="{FF2B5EF4-FFF2-40B4-BE49-F238E27FC236}">
                        <a16:creationId xmlns:a16="http://schemas.microsoft.com/office/drawing/2014/main" id="{CB7B5C03-1BE9-4FA7-6CA1-94ADD55902B5}"/>
                      </a:ext>
                    </a:extLst>
                  </p:cNvPr>
                  <p:cNvSpPr/>
                  <p:nvPr/>
                </p:nvSpPr>
                <p:spPr>
                  <a:xfrm>
                    <a:off x="7732474" y="2480818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58" name="Rectangle 102">
                    <a:extLst>
                      <a:ext uri="{FF2B5EF4-FFF2-40B4-BE49-F238E27FC236}">
                        <a16:creationId xmlns:a16="http://schemas.microsoft.com/office/drawing/2014/main" id="{BCD2E13C-4320-D626-2FEC-20CC5781DE45}"/>
                      </a:ext>
                    </a:extLst>
                  </p:cNvPr>
                  <p:cNvSpPr/>
                  <p:nvPr/>
                </p:nvSpPr>
                <p:spPr>
                  <a:xfrm>
                    <a:off x="5087954" y="3220439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59" name="Rectangle 116">
                    <a:extLst>
                      <a:ext uri="{FF2B5EF4-FFF2-40B4-BE49-F238E27FC236}">
                        <a16:creationId xmlns:a16="http://schemas.microsoft.com/office/drawing/2014/main" id="{84157F7E-3A4E-02CB-8745-B0A51C13CFE3}"/>
                      </a:ext>
                    </a:extLst>
                  </p:cNvPr>
                  <p:cNvSpPr/>
                  <p:nvPr/>
                </p:nvSpPr>
                <p:spPr>
                  <a:xfrm>
                    <a:off x="7519769" y="2433203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60" name="Rectangle 117">
                    <a:extLst>
                      <a:ext uri="{FF2B5EF4-FFF2-40B4-BE49-F238E27FC236}">
                        <a16:creationId xmlns:a16="http://schemas.microsoft.com/office/drawing/2014/main" id="{D498DE8F-10FD-ACC6-9F0E-B6D47511AB88}"/>
                      </a:ext>
                    </a:extLst>
                  </p:cNvPr>
                  <p:cNvSpPr/>
                  <p:nvPr/>
                </p:nvSpPr>
                <p:spPr>
                  <a:xfrm>
                    <a:off x="7091186" y="2607792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61" name="Rectangle 118">
                    <a:extLst>
                      <a:ext uri="{FF2B5EF4-FFF2-40B4-BE49-F238E27FC236}">
                        <a16:creationId xmlns:a16="http://schemas.microsoft.com/office/drawing/2014/main" id="{D79303D8-DE1E-E828-7B00-AF939B152FFD}"/>
                      </a:ext>
                    </a:extLst>
                  </p:cNvPr>
                  <p:cNvSpPr/>
                  <p:nvPr/>
                </p:nvSpPr>
                <p:spPr>
                  <a:xfrm>
                    <a:off x="6688000" y="2620489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62" name="Rectangle 119">
                    <a:extLst>
                      <a:ext uri="{FF2B5EF4-FFF2-40B4-BE49-F238E27FC236}">
                        <a16:creationId xmlns:a16="http://schemas.microsoft.com/office/drawing/2014/main" id="{61145F8C-A3BB-6909-8FC6-99FFB92E8E5F}"/>
                      </a:ext>
                    </a:extLst>
                  </p:cNvPr>
                  <p:cNvSpPr/>
                  <p:nvPr/>
                </p:nvSpPr>
                <p:spPr>
                  <a:xfrm>
                    <a:off x="6265765" y="2718893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63" name="Rectangle 120">
                    <a:extLst>
                      <a:ext uri="{FF2B5EF4-FFF2-40B4-BE49-F238E27FC236}">
                        <a16:creationId xmlns:a16="http://schemas.microsoft.com/office/drawing/2014/main" id="{DDB74DFE-B1D2-8CC3-DA61-BF5042D81257}"/>
                      </a:ext>
                    </a:extLst>
                  </p:cNvPr>
                  <p:cNvSpPr/>
                  <p:nvPr/>
                </p:nvSpPr>
                <p:spPr>
                  <a:xfrm>
                    <a:off x="5856230" y="2868087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64" name="Rectangle 121">
                    <a:extLst>
                      <a:ext uri="{FF2B5EF4-FFF2-40B4-BE49-F238E27FC236}">
                        <a16:creationId xmlns:a16="http://schemas.microsoft.com/office/drawing/2014/main" id="{010ACDBA-5B52-A6F3-7CF8-8983FE865C63}"/>
                      </a:ext>
                    </a:extLst>
                  </p:cNvPr>
                  <p:cNvSpPr/>
                  <p:nvPr/>
                </p:nvSpPr>
                <p:spPr>
                  <a:xfrm>
                    <a:off x="5405423" y="3036327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34" name="Group 158">
                <a:extLst>
                  <a:ext uri="{FF2B5EF4-FFF2-40B4-BE49-F238E27FC236}">
                    <a16:creationId xmlns:a16="http://schemas.microsoft.com/office/drawing/2014/main" id="{897C5A6E-1905-C369-3F99-AC6C19737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7838" y="2470274"/>
                <a:ext cx="2713600" cy="389500"/>
                <a:chOff x="5087838" y="2470274"/>
                <a:chExt cx="2713600" cy="389500"/>
              </a:xfrm>
            </p:grpSpPr>
            <p:sp>
              <p:nvSpPr>
                <p:cNvPr id="45" name="Freeform 157">
                  <a:extLst>
                    <a:ext uri="{FF2B5EF4-FFF2-40B4-BE49-F238E27FC236}">
                      <a16:creationId xmlns:a16="http://schemas.microsoft.com/office/drawing/2014/main" id="{2936DBBB-1A2A-033E-230D-8DA6AAFF1ED1}"/>
                    </a:ext>
                  </a:extLst>
                </p:cNvPr>
                <p:cNvSpPr/>
                <p:nvPr/>
              </p:nvSpPr>
              <p:spPr>
                <a:xfrm>
                  <a:off x="5118113" y="2514148"/>
                  <a:ext cx="2649282" cy="319022"/>
                </a:xfrm>
                <a:custGeom>
                  <a:avLst/>
                  <a:gdLst>
                    <a:gd name="connsiteX0" fmla="*/ 2650067 w 2650067"/>
                    <a:gd name="connsiteY0" fmla="*/ 317500 h 317500"/>
                    <a:gd name="connsiteX1" fmla="*/ 2438400 w 2650067"/>
                    <a:gd name="connsiteY1" fmla="*/ 279400 h 317500"/>
                    <a:gd name="connsiteX2" fmla="*/ 2019300 w 2650067"/>
                    <a:gd name="connsiteY2" fmla="*/ 258233 h 317500"/>
                    <a:gd name="connsiteX3" fmla="*/ 1600200 w 2650067"/>
                    <a:gd name="connsiteY3" fmla="*/ 241300 h 317500"/>
                    <a:gd name="connsiteX4" fmla="*/ 1181100 w 2650067"/>
                    <a:gd name="connsiteY4" fmla="*/ 254000 h 317500"/>
                    <a:gd name="connsiteX5" fmla="*/ 762000 w 2650067"/>
                    <a:gd name="connsiteY5" fmla="*/ 215900 h 317500"/>
                    <a:gd name="connsiteX6" fmla="*/ 317500 w 2650067"/>
                    <a:gd name="connsiteY6" fmla="*/ 127000 h 317500"/>
                    <a:gd name="connsiteX7" fmla="*/ 0 w 2650067"/>
                    <a:gd name="connsiteY7" fmla="*/ 0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0067" h="317500">
                      <a:moveTo>
                        <a:pt x="2650067" y="317500"/>
                      </a:moveTo>
                      <a:lnTo>
                        <a:pt x="2438400" y="279400"/>
                      </a:lnTo>
                      <a:lnTo>
                        <a:pt x="2019300" y="258233"/>
                      </a:lnTo>
                      <a:lnTo>
                        <a:pt x="1600200" y="241300"/>
                      </a:lnTo>
                      <a:lnTo>
                        <a:pt x="1181100" y="254000"/>
                      </a:lnTo>
                      <a:lnTo>
                        <a:pt x="762000" y="215900"/>
                      </a:lnTo>
                      <a:lnTo>
                        <a:pt x="317500" y="127000"/>
                      </a:lnTo>
                      <a:lnTo>
                        <a:pt x="0" y="0"/>
                      </a:lnTo>
                    </a:path>
                  </a:pathLst>
                </a:custGeom>
                <a:ln w="19050" cmpd="sng"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46" name="Group 114">
                  <a:extLst>
                    <a:ext uri="{FF2B5EF4-FFF2-40B4-BE49-F238E27FC236}">
                      <a16:creationId xmlns:a16="http://schemas.microsoft.com/office/drawing/2014/main" id="{C70CE5AE-8505-D83C-8F2C-5AEB2150DE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87838" y="2470274"/>
                  <a:ext cx="2713600" cy="389500"/>
                  <a:chOff x="5087838" y="2470274"/>
                  <a:chExt cx="2713600" cy="389500"/>
                </a:xfrm>
              </p:grpSpPr>
              <p:sp>
                <p:nvSpPr>
                  <p:cNvPr id="47" name="Oval 105">
                    <a:extLst>
                      <a:ext uri="{FF2B5EF4-FFF2-40B4-BE49-F238E27FC236}">
                        <a16:creationId xmlns:a16="http://schemas.microsoft.com/office/drawing/2014/main" id="{5E300650-765E-C32D-1D57-115275E696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29299" y="2788729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48" name="Oval 106">
                    <a:extLst>
                      <a:ext uri="{FF2B5EF4-FFF2-40B4-BE49-F238E27FC236}">
                        <a16:creationId xmlns:a16="http://schemas.microsoft.com/office/drawing/2014/main" id="{88A348AC-7452-A372-44FA-99C2D077D4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516595" y="2764921"/>
                    <a:ext cx="71430" cy="7301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49" name="Oval 107">
                    <a:extLst>
                      <a:ext uri="{FF2B5EF4-FFF2-40B4-BE49-F238E27FC236}">
                        <a16:creationId xmlns:a16="http://schemas.microsoft.com/office/drawing/2014/main" id="{898CB345-260C-EBDF-9563-7AB6BBB4D8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00710" y="2733177"/>
                    <a:ext cx="71430" cy="7301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50" name="Oval 109">
                    <a:extLst>
                      <a:ext uri="{FF2B5EF4-FFF2-40B4-BE49-F238E27FC236}">
                        <a16:creationId xmlns:a16="http://schemas.microsoft.com/office/drawing/2014/main" id="{B29A2FF8-DC00-8A33-E316-5EC76DD8D0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691174" y="2717306"/>
                    <a:ext cx="71430" cy="7301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51" name="Oval 110">
                    <a:extLst>
                      <a:ext uri="{FF2B5EF4-FFF2-40B4-BE49-F238E27FC236}">
                        <a16:creationId xmlns:a16="http://schemas.microsoft.com/office/drawing/2014/main" id="{570D64EB-2685-7EBA-CBDB-8098D90C43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62591" y="2733177"/>
                    <a:ext cx="71430" cy="7301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52" name="Oval 111">
                    <a:extLst>
                      <a:ext uri="{FF2B5EF4-FFF2-40B4-BE49-F238E27FC236}">
                        <a16:creationId xmlns:a16="http://schemas.microsoft.com/office/drawing/2014/main" id="{E3993728-EDD9-BBE7-2E43-46C0362A06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53055" y="2695085"/>
                    <a:ext cx="71430" cy="7301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53" name="Oval 112">
                    <a:extLst>
                      <a:ext uri="{FF2B5EF4-FFF2-40B4-BE49-F238E27FC236}">
                        <a16:creationId xmlns:a16="http://schemas.microsoft.com/office/drawing/2014/main" id="{2FBDD0B3-437C-7A63-2283-F46CD1B03E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405423" y="2606204"/>
                    <a:ext cx="71430" cy="7301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54" name="Oval 113">
                    <a:extLst>
                      <a:ext uri="{FF2B5EF4-FFF2-40B4-BE49-F238E27FC236}">
                        <a16:creationId xmlns:a16="http://schemas.microsoft.com/office/drawing/2014/main" id="{8087C426-5F55-8824-8EE3-C0E9691669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87954" y="2469707"/>
                    <a:ext cx="71430" cy="71423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35" name="Group 465">
                <a:extLst>
                  <a:ext uri="{FF2B5EF4-FFF2-40B4-BE49-F238E27FC236}">
                    <a16:creationId xmlns:a16="http://schemas.microsoft.com/office/drawing/2014/main" id="{286B04DF-A7A6-66B0-2246-89565B837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8042" y="1539192"/>
                <a:ext cx="2017459" cy="386320"/>
                <a:chOff x="2618042" y="1539192"/>
                <a:chExt cx="2017459" cy="386320"/>
              </a:xfrm>
            </p:grpSpPr>
            <p:sp>
              <p:nvSpPr>
                <p:cNvPr id="36" name="Oval 72">
                  <a:extLst>
                    <a:ext uri="{FF2B5EF4-FFF2-40B4-BE49-F238E27FC236}">
                      <a16:creationId xmlns:a16="http://schemas.microsoft.com/office/drawing/2014/main" id="{A07BD337-0B3E-E839-4EBB-33C8FB97E3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13289" y="1801510"/>
                  <a:ext cx="71430" cy="714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7" name="Oval 451">
                  <a:extLst>
                    <a:ext uri="{FF2B5EF4-FFF2-40B4-BE49-F238E27FC236}">
                      <a16:creationId xmlns:a16="http://schemas.microsoft.com/office/drawing/2014/main" id="{DDE1BB79-BB9F-F3CE-56FA-DDF4D2601D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27566" y="1801510"/>
                  <a:ext cx="71430" cy="714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38" name="Straight Connector 458">
                  <a:extLst>
                    <a:ext uri="{FF2B5EF4-FFF2-40B4-BE49-F238E27FC236}">
                      <a16:creationId xmlns:a16="http://schemas.microsoft.com/office/drawing/2014/main" id="{9CC4615B-5CE6-6118-31AD-E3E44FA3880B}"/>
                    </a:ext>
                  </a:extLst>
                </p:cNvPr>
                <p:cNvCxnSpPr/>
                <p:nvPr/>
              </p:nvCxnSpPr>
              <p:spPr>
                <a:xfrm>
                  <a:off x="2670424" y="1834840"/>
                  <a:ext cx="263500" cy="0"/>
                </a:xfrm>
                <a:prstGeom prst="line">
                  <a:avLst/>
                </a:prstGeom>
                <a:ln w="19050" cmpd="sng"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7">
                  <a:extLst>
                    <a:ext uri="{FF2B5EF4-FFF2-40B4-BE49-F238E27FC236}">
                      <a16:creationId xmlns:a16="http://schemas.microsoft.com/office/drawing/2014/main" id="{E01992C9-CBA9-97A3-B19D-9BB290E5ECA5}"/>
                    </a:ext>
                  </a:extLst>
                </p:cNvPr>
                <p:cNvCxnSpPr/>
                <p:nvPr/>
              </p:nvCxnSpPr>
              <p:spPr>
                <a:xfrm>
                  <a:off x="2670424" y="1676123"/>
                  <a:ext cx="263500" cy="0"/>
                </a:xfrm>
                <a:prstGeom prst="line">
                  <a:avLst/>
                </a:prstGeom>
                <a:ln w="19050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angle 452">
                  <a:extLst>
                    <a:ext uri="{FF2B5EF4-FFF2-40B4-BE49-F238E27FC236}">
                      <a16:creationId xmlns:a16="http://schemas.microsoft.com/office/drawing/2014/main" id="{FE42068C-DC8F-D52F-8692-8379E4CB93BE}"/>
                    </a:ext>
                  </a:extLst>
                </p:cNvPr>
                <p:cNvSpPr/>
                <p:nvPr/>
              </p:nvSpPr>
              <p:spPr>
                <a:xfrm>
                  <a:off x="2618042" y="1642793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1" name="Rectangle 453">
                  <a:extLst>
                    <a:ext uri="{FF2B5EF4-FFF2-40B4-BE49-F238E27FC236}">
                      <a16:creationId xmlns:a16="http://schemas.microsoft.com/office/drawing/2014/main" id="{A1414177-9773-8D8D-63A2-1C5E7100E847}"/>
                    </a:ext>
                  </a:extLst>
                </p:cNvPr>
                <p:cNvSpPr/>
                <p:nvPr/>
              </p:nvSpPr>
              <p:spPr>
                <a:xfrm>
                  <a:off x="2916463" y="1642793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42" name="Group 464">
                  <a:extLst>
                    <a:ext uri="{FF2B5EF4-FFF2-40B4-BE49-F238E27FC236}">
                      <a16:creationId xmlns:a16="http://schemas.microsoft.com/office/drawing/2014/main" id="{B7CD5D1E-5E4C-11E2-B2AE-389734EE2B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4567" y="1539192"/>
                  <a:ext cx="1540934" cy="386320"/>
                  <a:chOff x="3094567" y="1539192"/>
                  <a:chExt cx="1540934" cy="386320"/>
                </a:xfrm>
              </p:grpSpPr>
              <p:sp>
                <p:nvSpPr>
                  <p:cNvPr id="43" name="TextBox 462">
                    <a:extLst>
                      <a:ext uri="{FF2B5EF4-FFF2-40B4-BE49-F238E27FC236}">
                        <a16:creationId xmlns:a16="http://schemas.microsoft.com/office/drawing/2014/main" id="{0FEBA94E-6D0A-A509-B6B5-126169B108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567" y="1539192"/>
                    <a:ext cx="1540934" cy="2173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684145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altLang="en-US" sz="11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Placebo</a:t>
                    </a:r>
                  </a:p>
                </p:txBody>
              </p:sp>
              <p:sp>
                <p:nvSpPr>
                  <p:cNvPr id="44" name="TextBox 463">
                    <a:extLst>
                      <a:ext uri="{FF2B5EF4-FFF2-40B4-BE49-F238E27FC236}">
                        <a16:creationId xmlns:a16="http://schemas.microsoft.com/office/drawing/2014/main" id="{C556F9EE-F52F-A45A-BD24-D1CF7618A7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567" y="1708190"/>
                    <a:ext cx="1540934" cy="2173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684145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altLang="en-US" sz="1100" dirty="0" err="1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Orlistat</a:t>
                    </a:r>
                    <a:endParaRPr lang="en-GB" altLang="en-US" sz="11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</p:grpSp>
        <p:sp>
          <p:nvSpPr>
            <p:cNvPr id="13" name="TextBox 467">
              <a:extLst>
                <a:ext uri="{FF2B5EF4-FFF2-40B4-BE49-F238E27FC236}">
                  <a16:creationId xmlns:a16="http://schemas.microsoft.com/office/drawing/2014/main" id="{18568CE1-63EF-E89E-5395-EC6D1A719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417" y="1757925"/>
              <a:ext cx="658404" cy="26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4" tIns="45717" rIns="91434" bIns="45717">
              <a:spAutoFit/>
            </a:bodyPr>
            <a:lstStyle/>
            <a:p>
              <a:pPr defTabSz="6841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1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n=743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1FDA259C-598A-26C0-8D54-2ACB66B8B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2480" y="2545323"/>
              <a:ext cx="574675" cy="23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>
              <a:spAutoFit/>
            </a:bodyPr>
            <a:lstStyle/>
            <a:p>
              <a:pPr defTabSz="68574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dirty="0">
                  <a:solidFill>
                    <a:srgbClr val="0019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–6.1%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14F9B36B-2FAB-0574-83B1-A49235A09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2480" y="3468189"/>
              <a:ext cx="773113" cy="23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>
              <a:spAutoFit/>
            </a:bodyPr>
            <a:lstStyle/>
            <a:p>
              <a:pPr defTabSz="68574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dirty="0">
                  <a:solidFill>
                    <a:srgbClr val="0019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–10.2%</a:t>
              </a:r>
            </a:p>
          </p:txBody>
        </p:sp>
        <p:sp>
          <p:nvSpPr>
            <p:cNvPr id="16" name="TextBox 62">
              <a:extLst>
                <a:ext uri="{FF2B5EF4-FFF2-40B4-BE49-F238E27FC236}">
                  <a16:creationId xmlns:a16="http://schemas.microsoft.com/office/drawing/2014/main" id="{C10F5C0B-2C7C-3151-0E1B-2F0B550B7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194" y="4192918"/>
              <a:ext cx="550861" cy="276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6841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–12</a:t>
              </a:r>
            </a:p>
          </p:txBody>
        </p:sp>
        <p:sp>
          <p:nvSpPr>
            <p:cNvPr id="17" name="TextBox 62">
              <a:extLst>
                <a:ext uri="{FF2B5EF4-FFF2-40B4-BE49-F238E27FC236}">
                  <a16:creationId xmlns:a16="http://schemas.microsoft.com/office/drawing/2014/main" id="{5D35238A-6490-A687-FEAE-4B2838E4F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878" y="3754247"/>
              <a:ext cx="724786" cy="327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6841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–10</a:t>
              </a:r>
            </a:p>
          </p:txBody>
        </p:sp>
        <p:sp>
          <p:nvSpPr>
            <p:cNvPr id="18" name="TextBox 62">
              <a:extLst>
                <a:ext uri="{FF2B5EF4-FFF2-40B4-BE49-F238E27FC236}">
                  <a16:creationId xmlns:a16="http://schemas.microsoft.com/office/drawing/2014/main" id="{EB897DFB-224A-A095-C40E-F466A4391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7128" y="3292047"/>
              <a:ext cx="667556" cy="33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6841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–8</a:t>
              </a:r>
            </a:p>
          </p:txBody>
        </p:sp>
        <p:sp>
          <p:nvSpPr>
            <p:cNvPr id="19" name="TextBox 62">
              <a:extLst>
                <a:ext uri="{FF2B5EF4-FFF2-40B4-BE49-F238E27FC236}">
                  <a16:creationId xmlns:a16="http://schemas.microsoft.com/office/drawing/2014/main" id="{435E6425-7395-5823-FE10-4157CA4E0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694" y="2840795"/>
              <a:ext cx="550861" cy="276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r" defTabSz="6841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–6</a:t>
              </a:r>
            </a:p>
          </p:txBody>
        </p:sp>
        <p:sp>
          <p:nvSpPr>
            <p:cNvPr id="20" name="TextBox 62">
              <a:extLst>
                <a:ext uri="{FF2B5EF4-FFF2-40B4-BE49-F238E27FC236}">
                  <a16:creationId xmlns:a16="http://schemas.microsoft.com/office/drawing/2014/main" id="{BF392E35-EB06-1E66-990B-BD48059CA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606" y="2369643"/>
              <a:ext cx="903294" cy="33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r" defTabSz="6841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–4</a:t>
              </a:r>
            </a:p>
          </p:txBody>
        </p:sp>
        <p:sp>
          <p:nvSpPr>
            <p:cNvPr id="21" name="TextBox 62">
              <a:extLst>
                <a:ext uri="{FF2B5EF4-FFF2-40B4-BE49-F238E27FC236}">
                  <a16:creationId xmlns:a16="http://schemas.microsoft.com/office/drawing/2014/main" id="{0AEC0105-2317-4F47-10B9-3C9408F0C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313" y="1925142"/>
              <a:ext cx="682906" cy="32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>
              <a:defPPr>
                <a:defRPr lang="en-US"/>
              </a:defPPr>
              <a:lvl1pPr algn="r" defTabSz="912261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GB" altLang="en-US" sz="1200" dirty="0"/>
                <a:t>–2</a:t>
              </a:r>
            </a:p>
          </p:txBody>
        </p:sp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E2894169-675C-E980-00B8-C3ACEAB6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777" y="1469263"/>
              <a:ext cx="198029" cy="367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>
              <a:defPPr>
                <a:defRPr lang="en-US"/>
              </a:defPPr>
              <a:lvl1pPr algn="r" defTabSz="912261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GB" altLang="en-US" sz="1400" dirty="0"/>
                <a:t>0</a:t>
              </a:r>
            </a:p>
          </p:txBody>
        </p:sp>
      </p:grpSp>
      <p:sp>
        <p:nvSpPr>
          <p:cNvPr id="406" name="CasellaDiTesto 405">
            <a:extLst>
              <a:ext uri="{FF2B5EF4-FFF2-40B4-BE49-F238E27FC236}">
                <a16:creationId xmlns:a16="http://schemas.microsoft.com/office/drawing/2014/main" id="{E281137B-8F8A-7DD2-F6D0-C51107BD7405}"/>
              </a:ext>
            </a:extLst>
          </p:cNvPr>
          <p:cNvSpPr txBox="1"/>
          <p:nvPr/>
        </p:nvSpPr>
        <p:spPr>
          <a:xfrm>
            <a:off x="5959446" y="591743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 err="1">
                <a:effectLst/>
                <a:latin typeface="Garamond" panose="02020404030301010803" pitchFamily="18" charset="0"/>
              </a:rPr>
              <a:t>Sjöström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 L </a:t>
            </a:r>
            <a:r>
              <a:rPr lang="it-IT" dirty="0">
                <a:latin typeface="Garamond" panose="02020404030301010803" pitchFamily="18" charset="0"/>
              </a:rPr>
              <a:t>et al. 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 Lancet. 1998 Jul 18;352(9123):167-72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07" name="Rettangolo 406">
            <a:extLst>
              <a:ext uri="{FF2B5EF4-FFF2-40B4-BE49-F238E27FC236}">
                <a16:creationId xmlns:a16="http://schemas.microsoft.com/office/drawing/2014/main" id="{759DD81F-A2CB-D6D6-BBE6-C48684EDAB55}"/>
              </a:ext>
            </a:extLst>
          </p:cNvPr>
          <p:cNvSpPr/>
          <p:nvPr/>
        </p:nvSpPr>
        <p:spPr>
          <a:xfrm>
            <a:off x="9214398" y="2875056"/>
            <a:ext cx="2470780" cy="14737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9E52F358-B841-2A98-0030-6005E325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09" y="1889760"/>
            <a:ext cx="4806470" cy="37607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E070A9-72B0-B4AD-2EE3-104E793892D4}"/>
              </a:ext>
            </a:extLst>
          </p:cNvPr>
          <p:cNvSpPr txBox="1"/>
          <p:nvPr/>
        </p:nvSpPr>
        <p:spPr>
          <a:xfrm>
            <a:off x="253622" y="6054877"/>
            <a:ext cx="5245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  <a:latin typeface="Garamond" panose="02020404030301010803" pitchFamily="18" charset="0"/>
              </a:rPr>
              <a:t>Rubino D et al. JAMA. 2021;325(14):1414-1425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0296D0-F5FD-D852-6827-DD5A6A5EAEA2}"/>
              </a:ext>
            </a:extLst>
          </p:cNvPr>
          <p:cNvSpPr/>
          <p:nvPr/>
        </p:nvSpPr>
        <p:spPr>
          <a:xfrm>
            <a:off x="1986867" y="2804356"/>
            <a:ext cx="3426106" cy="10417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6" name="Immagine 405">
            <a:extLst>
              <a:ext uri="{FF2B5EF4-FFF2-40B4-BE49-F238E27FC236}">
                <a16:creationId xmlns:a16="http://schemas.microsoft.com/office/drawing/2014/main" id="{714DCDD4-40C7-5BCF-CC3F-1CD428FB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70" y="1953438"/>
            <a:ext cx="5944011" cy="3633431"/>
          </a:xfrm>
          <a:prstGeom prst="rect">
            <a:avLst/>
          </a:prstGeom>
        </p:spPr>
      </p:pic>
      <p:sp>
        <p:nvSpPr>
          <p:cNvPr id="408" name="CasellaDiTesto 407">
            <a:extLst>
              <a:ext uri="{FF2B5EF4-FFF2-40B4-BE49-F238E27FC236}">
                <a16:creationId xmlns:a16="http://schemas.microsoft.com/office/drawing/2014/main" id="{B1C50B47-082A-D006-6863-08C265AAF76A}"/>
              </a:ext>
            </a:extLst>
          </p:cNvPr>
          <p:cNvSpPr txBox="1"/>
          <p:nvPr/>
        </p:nvSpPr>
        <p:spPr>
          <a:xfrm>
            <a:off x="5899970" y="6054877"/>
            <a:ext cx="6296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  <a:latin typeface="Garamond" panose="02020404030301010803" pitchFamily="18" charset="0"/>
              </a:rPr>
              <a:t>Aronne LJ et al. JAMA. 2024;331(1):38-48</a:t>
            </a:r>
          </a:p>
        </p:txBody>
      </p:sp>
      <p:sp>
        <p:nvSpPr>
          <p:cNvPr id="409" name="Rettangolo 408">
            <a:extLst>
              <a:ext uri="{FF2B5EF4-FFF2-40B4-BE49-F238E27FC236}">
                <a16:creationId xmlns:a16="http://schemas.microsoft.com/office/drawing/2014/main" id="{598F630A-B63A-9DC8-39C0-148792629EC5}"/>
              </a:ext>
            </a:extLst>
          </p:cNvPr>
          <p:cNvSpPr/>
          <p:nvPr/>
        </p:nvSpPr>
        <p:spPr>
          <a:xfrm>
            <a:off x="8486775" y="2804356"/>
            <a:ext cx="3243262" cy="12104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B65581-B840-E2DF-18B4-3CEC3430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0" dirty="0">
                <a:solidFill>
                  <a:srgbClr val="C00000"/>
                </a:solidFill>
              </a:rPr>
              <a:t>..and if we stop the treatment?</a:t>
            </a:r>
          </a:p>
        </p:txBody>
      </p:sp>
    </p:spTree>
    <p:extLst>
      <p:ext uri="{BB962C8B-B14F-4D97-AF65-F5344CB8AC3E}">
        <p14:creationId xmlns:p14="http://schemas.microsoft.com/office/powerpoint/2010/main" val="9154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16C3F-501C-35CD-DDED-2AFD5C5D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654" y="338773"/>
            <a:ext cx="8408689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Fundamentals of care in obesity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C2AA9E-0A41-8A40-5255-8E3FD54F3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9" t="21717" r="36417" b="15810"/>
          <a:stretch/>
        </p:blipFill>
        <p:spPr>
          <a:xfrm>
            <a:off x="3021543" y="1687592"/>
            <a:ext cx="6148913" cy="4818888"/>
          </a:xfrm>
          <a:prstGeom prst="triangle">
            <a:avLst>
              <a:gd name="adj" fmla="val 50000"/>
            </a:avLst>
          </a:prstGeom>
        </p:spPr>
      </p:pic>
      <p:sp>
        <p:nvSpPr>
          <p:cNvPr id="7" name="CasellaDiTesto 6"/>
          <p:cNvSpPr txBox="1"/>
          <p:nvPr/>
        </p:nvSpPr>
        <p:spPr>
          <a:xfrm>
            <a:off x="7708203" y="3866203"/>
            <a:ext cx="257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Adjuncts only 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8258E1-0A53-7680-F8EA-12FF31DB74EC}"/>
              </a:ext>
            </a:extLst>
          </p:cNvPr>
          <p:cNvSpPr txBox="1"/>
          <p:nvPr/>
        </p:nvSpPr>
        <p:spPr>
          <a:xfrm>
            <a:off x="8898423" y="5079222"/>
            <a:ext cx="2897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Fundamental to all obesity management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CF08EB-2625-A3DC-F13B-13E1FF9D03B7}"/>
              </a:ext>
            </a:extLst>
          </p:cNvPr>
          <p:cNvSpPr txBox="1"/>
          <p:nvPr/>
        </p:nvSpPr>
        <p:spPr>
          <a:xfrm>
            <a:off x="6857962" y="2967335"/>
            <a:ext cx="2922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Adjuncts only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6E1859-0322-01B3-ABE5-E600D04D0A96}"/>
              </a:ext>
            </a:extLst>
          </p:cNvPr>
          <p:cNvSpPr txBox="1"/>
          <p:nvPr/>
        </p:nvSpPr>
        <p:spPr>
          <a:xfrm>
            <a:off x="442305" y="2582614"/>
            <a:ext cx="4296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</a:rPr>
              <a:t>Integrated and multi-modal approach</a:t>
            </a:r>
          </a:p>
          <a:p>
            <a:pPr marL="0" indent="0">
              <a:buNone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</a:rPr>
              <a:t>Multi-disciplinary team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61BAF7-7BAE-2F3B-9345-4ACC5ED06E06}"/>
              </a:ext>
            </a:extLst>
          </p:cNvPr>
          <p:cNvSpPr txBox="1"/>
          <p:nvPr/>
        </p:nvSpPr>
        <p:spPr>
          <a:xfrm>
            <a:off x="9576122" y="6474554"/>
            <a:ext cx="261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Garamond" panose="02020404030301010803" pitchFamily="18" charset="0"/>
              </a:rPr>
              <a:t>Endocrine Society, 2018</a:t>
            </a:r>
          </a:p>
        </p:txBody>
      </p:sp>
    </p:spTree>
    <p:extLst>
      <p:ext uri="{BB962C8B-B14F-4D97-AF65-F5344CB8AC3E}">
        <p14:creationId xmlns:p14="http://schemas.microsoft.com/office/powerpoint/2010/main" val="2094917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8258E1-0A53-7680-F8EA-12FF31DB74EC}"/>
              </a:ext>
            </a:extLst>
          </p:cNvPr>
          <p:cNvSpPr txBox="1"/>
          <p:nvPr/>
        </p:nvSpPr>
        <p:spPr>
          <a:xfrm>
            <a:off x="8851578" y="4925338"/>
            <a:ext cx="2897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Fundamental to all obesity management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CF08EB-2625-A3DC-F13B-13E1FF9D03B7}"/>
              </a:ext>
            </a:extLst>
          </p:cNvPr>
          <p:cNvSpPr txBox="1"/>
          <p:nvPr/>
        </p:nvSpPr>
        <p:spPr>
          <a:xfrm>
            <a:off x="7390275" y="3089180"/>
            <a:ext cx="2922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Adjuncts only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6E1859-0322-01B3-ABE5-E600D04D0A96}"/>
              </a:ext>
            </a:extLst>
          </p:cNvPr>
          <p:cNvSpPr txBox="1"/>
          <p:nvPr/>
        </p:nvSpPr>
        <p:spPr>
          <a:xfrm>
            <a:off x="211027" y="1912847"/>
            <a:ext cx="4296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latin typeface="Garamond" panose="02020404030301010803" pitchFamily="18" charset="0"/>
              </a:rPr>
              <a:t>Integrated and multi-modal approach</a:t>
            </a:r>
          </a:p>
          <a:p>
            <a:pPr marL="0" indent="0">
              <a:buNone/>
            </a:pPr>
            <a:endParaRPr lang="en-GB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000" b="1" dirty="0">
                <a:latin typeface="Garamond" panose="02020404030301010803" pitchFamily="18" charset="0"/>
              </a:rPr>
              <a:t>Multi-disciplinary team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61BAF7-7BAE-2F3B-9345-4ACC5ED06E06}"/>
              </a:ext>
            </a:extLst>
          </p:cNvPr>
          <p:cNvSpPr txBox="1"/>
          <p:nvPr/>
        </p:nvSpPr>
        <p:spPr>
          <a:xfrm>
            <a:off x="9101443" y="6388290"/>
            <a:ext cx="302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>
                <a:latin typeface="Garamond" panose="02020404030301010803" pitchFamily="18" charset="0"/>
              </a:rPr>
              <a:t>Planet World, 2024 </a:t>
            </a:r>
            <a:r>
              <a:rPr lang="en-GB" sz="2000"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  <a:endParaRPr lang="en-GB" sz="2000">
              <a:latin typeface="Garamond" panose="02020404030301010803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0139908-1C7E-14DC-CD1F-CEE384078150}"/>
              </a:ext>
            </a:extLst>
          </p:cNvPr>
          <p:cNvSpPr/>
          <p:nvPr/>
        </p:nvSpPr>
        <p:spPr>
          <a:xfrm>
            <a:off x="3643205" y="4385762"/>
            <a:ext cx="4886364" cy="21334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I-II level medical therapy</a:t>
            </a:r>
          </a:p>
          <a:p>
            <a:pPr algn="ctr"/>
            <a:r>
              <a:rPr lang="en-GB" sz="2000" b="1" dirty="0">
                <a:latin typeface="Garamond" panose="02020404030301010803" pitchFamily="18" charset="0"/>
              </a:rPr>
              <a:t>Diet</a:t>
            </a:r>
          </a:p>
          <a:p>
            <a:pPr algn="ctr"/>
            <a:r>
              <a:rPr lang="en-GB" sz="2000" b="1" dirty="0">
                <a:latin typeface="Garamond" panose="02020404030301010803" pitchFamily="18" charset="0"/>
              </a:rPr>
              <a:t>Exercise</a:t>
            </a:r>
          </a:p>
          <a:p>
            <a:pPr algn="ctr"/>
            <a:r>
              <a:rPr lang="en-GB" sz="2000" b="1" dirty="0">
                <a:latin typeface="Garamond" panose="02020404030301010803" pitchFamily="18" charset="0"/>
              </a:rPr>
              <a:t>Behavioural Modification</a:t>
            </a:r>
          </a:p>
        </p:txBody>
      </p:sp>
      <p:sp>
        <p:nvSpPr>
          <p:cNvPr id="5" name="Triangolo 4">
            <a:extLst>
              <a:ext uri="{FF2B5EF4-FFF2-40B4-BE49-F238E27FC236}">
                <a16:creationId xmlns:a16="http://schemas.microsoft.com/office/drawing/2014/main" id="{5BF9E74C-4D9F-B521-3142-68C4672DD732}"/>
              </a:ext>
            </a:extLst>
          </p:cNvPr>
          <p:cNvSpPr/>
          <p:nvPr/>
        </p:nvSpPr>
        <p:spPr>
          <a:xfrm>
            <a:off x="3638749" y="2253281"/>
            <a:ext cx="4898466" cy="2133465"/>
          </a:xfrm>
          <a:prstGeom prst="triangle">
            <a:avLst>
              <a:gd name="adj" fmla="val 5023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Bariatric </a:t>
            </a:r>
          </a:p>
          <a:p>
            <a:pPr algn="ctr"/>
            <a:r>
              <a:rPr lang="en-GB" dirty="0">
                <a:latin typeface="Garamond" panose="02020404030301010803" pitchFamily="18" charset="0"/>
              </a:rPr>
              <a:t>Surgery</a:t>
            </a:r>
          </a:p>
          <a:p>
            <a:pPr algn="ctr"/>
            <a:endParaRPr lang="en-GB" dirty="0">
              <a:latin typeface="Garamond" panose="02020404030301010803" pitchFamily="18" charset="0"/>
            </a:endParaRPr>
          </a:p>
          <a:p>
            <a:pPr algn="ctr"/>
            <a:r>
              <a:rPr lang="en-GB" dirty="0">
                <a:latin typeface="Garamond" panose="02020404030301010803" pitchFamily="18" charset="0"/>
              </a:rPr>
              <a:t>III level medical therapy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81222-46B1-DAA5-B554-3393F7DC1B1F}"/>
              </a:ext>
            </a:extLst>
          </p:cNvPr>
          <p:cNvSpPr txBox="1"/>
          <p:nvPr/>
        </p:nvSpPr>
        <p:spPr>
          <a:xfrm>
            <a:off x="207919" y="5036995"/>
            <a:ext cx="3274281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Expected weight loss: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5-15%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7C6795-0037-3B46-DD6F-D70AA6597FC5}"/>
              </a:ext>
            </a:extLst>
          </p:cNvPr>
          <p:cNvSpPr txBox="1"/>
          <p:nvPr/>
        </p:nvSpPr>
        <p:spPr>
          <a:xfrm rot="19144575">
            <a:off x="2610774" y="2494580"/>
            <a:ext cx="3660382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Expected weight loss: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15% to more than 30%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F39D74-686E-C220-97A5-551E8511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399049"/>
            <a:ext cx="1724074" cy="2383774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640BC32A-5A15-304F-9873-A8EE9BEBBCB5}"/>
              </a:ext>
            </a:extLst>
          </p:cNvPr>
          <p:cNvSpPr txBox="1">
            <a:spLocks/>
          </p:cNvSpPr>
          <p:nvPr/>
        </p:nvSpPr>
        <p:spPr>
          <a:xfrm>
            <a:off x="1891654" y="199092"/>
            <a:ext cx="8408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Garamond" panose="02020404030301010803" pitchFamily="18" charset="0"/>
              </a:rPr>
              <a:t>Taking care of patients with obesity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15B8B516-2886-6056-2F5E-626C3AB8823D}"/>
              </a:ext>
            </a:extLst>
          </p:cNvPr>
          <p:cNvSpPr/>
          <p:nvPr/>
        </p:nvSpPr>
        <p:spPr>
          <a:xfrm>
            <a:off x="6305549" y="1425205"/>
            <a:ext cx="3516305" cy="1185435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Decreased CV events and mortality</a:t>
            </a:r>
          </a:p>
        </p:txBody>
      </p:sp>
    </p:spTree>
    <p:extLst>
      <p:ext uri="{BB962C8B-B14F-4D97-AF65-F5344CB8AC3E}">
        <p14:creationId xmlns:p14="http://schemas.microsoft.com/office/powerpoint/2010/main" val="32559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 animBg="1"/>
      <p:bldP spid="5" grpId="0" animBg="1"/>
      <p:bldP spid="12" grpId="0" animBg="1"/>
      <p:bldP spid="13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392" y="3657603"/>
            <a:ext cx="6990608" cy="3046021"/>
          </a:xfrm>
        </p:spPr>
        <p:txBody>
          <a:bodyPr anchor="ctr"/>
          <a:lstStyle/>
          <a:p>
            <a:pPr algn="ctr"/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CDB701-D746-4616-128D-0B7E8C40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312" y="1460319"/>
            <a:ext cx="4003766" cy="25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17CA6A0-37DA-2A1B-AD34-5B7F23D4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251272"/>
            <a:ext cx="6598920" cy="611227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0FDAD9-8B54-A59D-3162-EE15A27578F5}"/>
              </a:ext>
            </a:extLst>
          </p:cNvPr>
          <p:cNvSpPr txBox="1"/>
          <p:nvPr/>
        </p:nvSpPr>
        <p:spPr>
          <a:xfrm>
            <a:off x="228599" y="271940"/>
            <a:ext cx="4349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Cagrilintide/Semaglutide</a:t>
            </a:r>
          </a:p>
          <a:p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(weekly subcutaneous)</a:t>
            </a:r>
            <a:endParaRPr lang="en-GB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GB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11BEAF-35C7-6219-9557-7DC454226936}"/>
              </a:ext>
            </a:extLst>
          </p:cNvPr>
          <p:cNvSpPr txBox="1"/>
          <p:nvPr/>
        </p:nvSpPr>
        <p:spPr>
          <a:xfrm>
            <a:off x="6096000" y="584233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sz="2000" dirty="0">
                <a:effectLst/>
                <a:latin typeface="Garamond" panose="02020404030301010803" pitchFamily="18" charset="0"/>
              </a:rPr>
            </a:br>
            <a:endParaRPr lang="it-IT" sz="2000" dirty="0">
              <a:effectLst/>
              <a:latin typeface="Garamond" panose="02020404030301010803" pitchFamily="18" charset="0"/>
            </a:endParaRPr>
          </a:p>
          <a:p>
            <a:pPr algn="r"/>
            <a:r>
              <a:rPr lang="it-IT" sz="2000" dirty="0">
                <a:effectLst/>
                <a:latin typeface="Garamond" panose="02020404030301010803" pitchFamily="18" charset="0"/>
              </a:rPr>
              <a:t> </a:t>
            </a:r>
            <a:r>
              <a:rPr lang="it-IT" sz="2000" dirty="0" err="1">
                <a:effectLst/>
                <a:latin typeface="Garamond" panose="02020404030301010803" pitchFamily="18" charset="0"/>
              </a:rPr>
              <a:t>Frias</a:t>
            </a:r>
            <a:r>
              <a:rPr lang="it-IT" sz="2000" dirty="0">
                <a:effectLst/>
                <a:latin typeface="Garamond" panose="02020404030301010803" pitchFamily="18" charset="0"/>
              </a:rPr>
              <a:t> JP et al. Lancet 2023; 402: 720–30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EEBB09-A628-1803-60C9-C206B6C6CCA2}"/>
              </a:ext>
            </a:extLst>
          </p:cNvPr>
          <p:cNvSpPr txBox="1"/>
          <p:nvPr/>
        </p:nvSpPr>
        <p:spPr>
          <a:xfrm>
            <a:off x="654122" y="2828835"/>
            <a:ext cx="349847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Phase 2 trial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in patients with 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type 2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3071726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2C81FED-4E90-F6AA-43B0-3748459E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534" y="312438"/>
            <a:ext cx="7714040" cy="59486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D796D0-E3E9-4B23-D87D-82C68BDE22FC}"/>
              </a:ext>
            </a:extLst>
          </p:cNvPr>
          <p:cNvSpPr txBox="1"/>
          <p:nvPr/>
        </p:nvSpPr>
        <p:spPr>
          <a:xfrm>
            <a:off x="6302829" y="6457890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latin typeface="Garamond" panose="02020404030301010803" pitchFamily="18" charset="0"/>
              </a:rPr>
              <a:t>Aroda</a:t>
            </a:r>
            <a:r>
              <a:rPr lang="en-GB" sz="2000" dirty="0">
                <a:latin typeface="Garamond" panose="02020404030301010803" pitchFamily="18" charset="0"/>
              </a:rPr>
              <a:t> VR et al. Lancet. 2023 Aug 26;402(10403):693-704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F1F082-1B85-6A0E-5E1A-A15237FF6C77}"/>
              </a:ext>
            </a:extLst>
          </p:cNvPr>
          <p:cNvSpPr txBox="1"/>
          <p:nvPr/>
        </p:nvSpPr>
        <p:spPr>
          <a:xfrm>
            <a:off x="206631" y="2459504"/>
            <a:ext cx="349847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PIONEER PLUS</a:t>
            </a:r>
          </a:p>
          <a:p>
            <a:pPr algn="ctr"/>
            <a:endParaRPr lang="en-GB" sz="2400" b="1" dirty="0">
              <a:latin typeface="Garamond" panose="02020404030301010803" pitchFamily="18" charset="0"/>
            </a:endParaRP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Phase 3b trial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in patients with 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type 2 Diabetes Mellitus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A06F35F-2678-2735-113E-3621245F4D66}"/>
              </a:ext>
            </a:extLst>
          </p:cNvPr>
          <p:cNvSpPr txBox="1">
            <a:spLocks/>
          </p:cNvSpPr>
          <p:nvPr/>
        </p:nvSpPr>
        <p:spPr>
          <a:xfrm>
            <a:off x="206631" y="213756"/>
            <a:ext cx="4294112" cy="5729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Oral Semaglutide 50 mg</a:t>
            </a:r>
          </a:p>
        </p:txBody>
      </p:sp>
    </p:spTree>
    <p:extLst>
      <p:ext uri="{BB962C8B-B14F-4D97-AF65-F5344CB8AC3E}">
        <p14:creationId xmlns:p14="http://schemas.microsoft.com/office/powerpoint/2010/main" val="1380690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975BB-1F4B-1E07-3AA3-BD437C4C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31" y="-664041"/>
            <a:ext cx="10058400" cy="145075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Garamond" panose="02020404030301010803" pitchFamily="18" charset="0"/>
              </a:rPr>
              <a:t>Orforglipron </a:t>
            </a:r>
            <a:r>
              <a:rPr lang="en-GB" sz="3600" b="0" dirty="0">
                <a:solidFill>
                  <a:srgbClr val="C00000"/>
                </a:solidFill>
                <a:latin typeface="Garamond" panose="02020404030301010803" pitchFamily="18" charset="0"/>
              </a:rPr>
              <a:t>(oral)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D796D0-E3E9-4B23-D87D-82C68BDE22FC}"/>
              </a:ext>
            </a:extLst>
          </p:cNvPr>
          <p:cNvSpPr txBox="1"/>
          <p:nvPr/>
        </p:nvSpPr>
        <p:spPr>
          <a:xfrm>
            <a:off x="68879" y="6391704"/>
            <a:ext cx="7341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Pratt E et al. Diabetes </a:t>
            </a:r>
            <a:r>
              <a:rPr lang="en-GB" sz="2000" dirty="0" err="1">
                <a:latin typeface="Garamond" panose="02020404030301010803" pitchFamily="18" charset="0"/>
              </a:rPr>
              <a:t>Obes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err="1">
                <a:latin typeface="Garamond" panose="02020404030301010803" pitchFamily="18" charset="0"/>
              </a:rPr>
              <a:t>Metab</a:t>
            </a:r>
            <a:r>
              <a:rPr lang="en-GB" sz="2000" dirty="0">
                <a:latin typeface="Garamond" panose="02020404030301010803" pitchFamily="18" charset="0"/>
              </a:rPr>
              <a:t>. 2023 Sep;25(9):2642-2649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F1F082-1B85-6A0E-5E1A-A15237FF6C77}"/>
              </a:ext>
            </a:extLst>
          </p:cNvPr>
          <p:cNvSpPr txBox="1"/>
          <p:nvPr/>
        </p:nvSpPr>
        <p:spPr>
          <a:xfrm>
            <a:off x="7683335" y="243858"/>
            <a:ext cx="420624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Phase 1b trial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in patients with 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type 2 Diabetes Mellitus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C17199-0A41-9A88-0823-50314B491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26"/>
          <a:stretch/>
        </p:blipFill>
        <p:spPr>
          <a:xfrm>
            <a:off x="1152164" y="1094557"/>
            <a:ext cx="4403232" cy="503424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5618A75-43AB-E776-0EFE-688058F26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33"/>
          <a:stretch/>
        </p:blipFill>
        <p:spPr>
          <a:xfrm>
            <a:off x="6180203" y="2063947"/>
            <a:ext cx="4920351" cy="28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9BB310-C6E8-8455-9121-84FB2EB55C54}"/>
              </a:ext>
            </a:extLst>
          </p:cNvPr>
          <p:cNvSpPr txBox="1"/>
          <p:nvPr/>
        </p:nvSpPr>
        <p:spPr>
          <a:xfrm>
            <a:off x="6096000" y="5380672"/>
            <a:ext cx="60979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br>
              <a:rPr lang="it-IT" dirty="0">
                <a:effectLst/>
                <a:latin typeface="Garamond" panose="02020404030301010803" pitchFamily="18" charset="0"/>
              </a:rPr>
            </a:br>
            <a:endParaRPr lang="it-IT" dirty="0">
              <a:effectLst/>
              <a:latin typeface="Garamond" panose="02020404030301010803" pitchFamily="18" charset="0"/>
            </a:endParaRPr>
          </a:p>
          <a:p>
            <a:pPr algn="r"/>
            <a:r>
              <a:rPr lang="it-IT" dirty="0">
                <a:effectLst/>
                <a:latin typeface="Garamond" panose="02020404030301010803" pitchFamily="18" charset="0"/>
              </a:rPr>
              <a:t> </a:t>
            </a:r>
            <a:br>
              <a:rPr lang="it-IT" dirty="0">
                <a:effectLst/>
                <a:latin typeface="Garamond" panose="02020404030301010803" pitchFamily="18" charset="0"/>
              </a:rPr>
            </a:br>
            <a:endParaRPr lang="it-IT" dirty="0">
              <a:effectLst/>
              <a:latin typeface="Garamond" panose="02020404030301010803" pitchFamily="18" charset="0"/>
            </a:endParaRPr>
          </a:p>
          <a:p>
            <a:pPr algn="r"/>
            <a:r>
              <a:rPr lang="it-IT" dirty="0" err="1">
                <a:effectLst/>
                <a:latin typeface="Garamond" panose="02020404030301010803" pitchFamily="18" charset="0"/>
              </a:rPr>
              <a:t>Rosenstock</a:t>
            </a:r>
            <a:r>
              <a:rPr lang="it-IT" dirty="0">
                <a:effectLst/>
                <a:latin typeface="Garamond" panose="02020404030301010803" pitchFamily="18" charset="0"/>
              </a:rPr>
              <a:t> </a:t>
            </a:r>
            <a:r>
              <a:rPr lang="it-IT" dirty="0" err="1">
                <a:effectLst/>
                <a:latin typeface="Garamond" panose="02020404030301010803" pitchFamily="18" charset="0"/>
              </a:rPr>
              <a:t>J</a:t>
            </a:r>
            <a:r>
              <a:rPr lang="it-IT" dirty="0">
                <a:effectLst/>
                <a:latin typeface="Garamond" panose="02020404030301010803" pitchFamily="18" charset="0"/>
              </a:rPr>
              <a:t> et al. Lancet 2023; 402: 529–44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D11BE3-B139-31CF-811D-DD1452DC1309}"/>
              </a:ext>
            </a:extLst>
          </p:cNvPr>
          <p:cNvSpPr txBox="1"/>
          <p:nvPr/>
        </p:nvSpPr>
        <p:spPr>
          <a:xfrm>
            <a:off x="201881" y="2828835"/>
            <a:ext cx="349847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Phase 2 trial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in patients with </a:t>
            </a:r>
          </a:p>
          <a:p>
            <a:pPr algn="ctr"/>
            <a:r>
              <a:rPr lang="en-GB" sz="2400" b="1" dirty="0">
                <a:latin typeface="Garamond" panose="02020404030301010803" pitchFamily="18" charset="0"/>
              </a:rPr>
              <a:t>type 2 Diabetes Mellitus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DE103D6-BDE3-C1B4-70F2-8AAB71FE491E}"/>
              </a:ext>
            </a:extLst>
          </p:cNvPr>
          <p:cNvGrpSpPr/>
          <p:nvPr/>
        </p:nvGrpSpPr>
        <p:grpSpPr>
          <a:xfrm>
            <a:off x="3886200" y="565150"/>
            <a:ext cx="7747000" cy="5727700"/>
            <a:chOff x="3886200" y="565150"/>
            <a:chExt cx="7747000" cy="572770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A7E9CCB0-356B-E8A1-8448-815BA232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565150"/>
              <a:ext cx="7747000" cy="5727700"/>
            </a:xfrm>
            <a:prstGeom prst="rect">
              <a:avLst/>
            </a:prstGeom>
          </p:spPr>
        </p:pic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37901229-388C-5280-7205-518A0785177F}"/>
                </a:ext>
              </a:extLst>
            </p:cNvPr>
            <p:cNvCxnSpPr>
              <a:cxnSpLocks/>
            </p:cNvCxnSpPr>
            <p:nvPr/>
          </p:nvCxnSpPr>
          <p:spPr>
            <a:xfrm>
              <a:off x="3898075" y="6292850"/>
              <a:ext cx="773512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30E768-A3DB-1251-E004-FFD9FD336938}"/>
              </a:ext>
            </a:extLst>
          </p:cNvPr>
          <p:cNvSpPr txBox="1"/>
          <p:nvPr/>
        </p:nvSpPr>
        <p:spPr>
          <a:xfrm>
            <a:off x="201881" y="201881"/>
            <a:ext cx="4940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Retatrutide </a:t>
            </a:r>
          </a:p>
          <a:p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(weekly </a:t>
            </a:r>
          </a:p>
          <a:p>
            <a:r>
              <a:rPr lang="en-GB" sz="3200">
                <a:solidFill>
                  <a:srgbClr val="C00000"/>
                </a:solidFill>
                <a:latin typeface="Garamond" panose="02020404030301010803" pitchFamily="18" charset="0"/>
              </a:rPr>
              <a:t>	subcutaneous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461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3A362C-3D31-91FB-D188-9510E402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644" y="-237785"/>
            <a:ext cx="8744712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Criteria for using approved medication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D5A1F9-5051-9895-0AE4-844A309D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" t="22345" r="6393" b="9167"/>
          <a:stretch/>
        </p:blipFill>
        <p:spPr>
          <a:xfrm>
            <a:off x="1581912" y="1572083"/>
            <a:ext cx="8686800" cy="473238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71D1B6-4158-CCB0-41E4-315A1D65A9D9}"/>
              </a:ext>
            </a:extLst>
          </p:cNvPr>
          <p:cNvSpPr txBox="1"/>
          <p:nvPr/>
        </p:nvSpPr>
        <p:spPr>
          <a:xfrm>
            <a:off x="7683500" y="6474554"/>
            <a:ext cx="450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Garamond" panose="02020404030301010803" pitchFamily="18" charset="0"/>
              </a:rPr>
              <a:t>Endocrine Society, 2018</a:t>
            </a:r>
          </a:p>
        </p:txBody>
      </p:sp>
    </p:spTree>
    <p:extLst>
      <p:ext uri="{BB962C8B-B14F-4D97-AF65-F5344CB8AC3E}">
        <p14:creationId xmlns:p14="http://schemas.microsoft.com/office/powerpoint/2010/main" val="56226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CEC70A-1589-CE50-A519-9BC7BD3E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8421"/>
            <a:ext cx="10058400" cy="3397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Actual Medical treatment for obesity</a:t>
            </a:r>
          </a:p>
        </p:txBody>
      </p:sp>
    </p:spTree>
    <p:extLst>
      <p:ext uri="{BB962C8B-B14F-4D97-AF65-F5344CB8AC3E}">
        <p14:creationId xmlns:p14="http://schemas.microsoft.com/office/powerpoint/2010/main" val="262764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8366544" y="6427061"/>
            <a:ext cx="376255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defTabSz="68414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>
                <a:solidFill>
                  <a:srgbClr val="000000"/>
                </a:solidFill>
                <a:latin typeface="Garamond" panose="02020404030301010803" pitchFamily="18" charset="0"/>
              </a:rPr>
              <a:t>Sjöström</a:t>
            </a:r>
            <a:r>
              <a:rPr lang="en-GB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 et al. Lancet 1998;352:167–73</a:t>
            </a:r>
          </a:p>
        </p:txBody>
      </p:sp>
      <p:grpSp>
        <p:nvGrpSpPr>
          <p:cNvPr id="93188" name="Group 466"/>
          <p:cNvGrpSpPr>
            <a:grpSpLocks/>
          </p:cNvGrpSpPr>
          <p:nvPr/>
        </p:nvGrpSpPr>
        <p:grpSpPr bwMode="auto">
          <a:xfrm>
            <a:off x="1826977" y="1248070"/>
            <a:ext cx="8538045" cy="4540462"/>
            <a:chOff x="961968" y="1429494"/>
            <a:chExt cx="7458349" cy="2880672"/>
          </a:xfrm>
        </p:grpSpPr>
        <p:grpSp>
          <p:nvGrpSpPr>
            <p:cNvPr id="93193" name="Group 397"/>
            <p:cNvGrpSpPr>
              <a:grpSpLocks/>
            </p:cNvGrpSpPr>
            <p:nvPr/>
          </p:nvGrpSpPr>
          <p:grpSpPr bwMode="auto">
            <a:xfrm>
              <a:off x="2335433" y="2012031"/>
              <a:ext cx="2699063" cy="1261598"/>
              <a:chOff x="2335433" y="2012031"/>
              <a:chExt cx="2699063" cy="1261598"/>
            </a:xfrm>
          </p:grpSpPr>
          <p:grpSp>
            <p:nvGrpSpPr>
              <p:cNvPr id="93524" name="Group 392"/>
              <p:cNvGrpSpPr>
                <a:grpSpLocks/>
              </p:cNvGrpSpPr>
              <p:nvPr/>
            </p:nvGrpSpPr>
            <p:grpSpPr bwMode="auto">
              <a:xfrm>
                <a:off x="2335433" y="2012031"/>
                <a:ext cx="2478929" cy="1240431"/>
                <a:chOff x="5468100" y="571149"/>
                <a:chExt cx="2478929" cy="2309018"/>
              </a:xfrm>
            </p:grpSpPr>
            <p:cxnSp>
              <p:nvCxnSpPr>
                <p:cNvPr id="390" name="Straight Connector 389"/>
                <p:cNvCxnSpPr/>
                <p:nvPr/>
              </p:nvCxnSpPr>
              <p:spPr>
                <a:xfrm>
                  <a:off x="7914262" y="2542838"/>
                  <a:ext cx="0" cy="265901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flipH="1">
                  <a:off x="7879341" y="2545791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flipH="1">
                  <a:off x="7879341" y="2811692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7715844" y="2575336"/>
                  <a:ext cx="0" cy="265901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7680923" y="2575336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flipH="1">
                  <a:off x="7680923" y="2844192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7509489" y="2590109"/>
                  <a:ext cx="0" cy="265901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 flipH="1">
                  <a:off x="7472980" y="2593063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/>
              </p:nvCxnSpPr>
              <p:spPr>
                <a:xfrm flipH="1">
                  <a:off x="7472980" y="2858964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7309483" y="2613745"/>
                  <a:ext cx="0" cy="265901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flipH="1">
                  <a:off x="7274562" y="2616698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>
                <a:xfrm flipH="1">
                  <a:off x="7274562" y="2882599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7080906" y="2489657"/>
                  <a:ext cx="0" cy="2481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 flipH="1">
                  <a:off x="7045984" y="2489657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 flipH="1">
                  <a:off x="7045984" y="2731923"/>
                  <a:ext cx="7143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6869788" y="2392159"/>
                  <a:ext cx="0" cy="2274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H="1">
                  <a:off x="6833279" y="2395115"/>
                  <a:ext cx="68255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flipH="1">
                  <a:off x="6833279" y="2619654"/>
                  <a:ext cx="68255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6671370" y="2315344"/>
                  <a:ext cx="0" cy="20976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H="1">
                  <a:off x="6634861" y="2315344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 flipH="1">
                  <a:off x="6634861" y="2531020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6468190" y="2108532"/>
                  <a:ext cx="0" cy="203859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H="1">
                  <a:off x="6431680" y="2111487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/>
                <p:cNvCxnSpPr/>
                <p:nvPr/>
              </p:nvCxnSpPr>
              <p:spPr>
                <a:xfrm flipH="1">
                  <a:off x="6431680" y="2318299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6234849" y="1990353"/>
                  <a:ext cx="0" cy="203859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/>
                <p:nvPr/>
              </p:nvCxnSpPr>
              <p:spPr>
                <a:xfrm flipH="1">
                  <a:off x="6199927" y="1993309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/>
                <p:cNvCxnSpPr/>
                <p:nvPr/>
              </p:nvCxnSpPr>
              <p:spPr>
                <a:xfrm flipH="1">
                  <a:off x="6199927" y="2194212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/>
                <p:nvPr/>
              </p:nvCxnSpPr>
              <p:spPr>
                <a:xfrm>
                  <a:off x="6028494" y="1777632"/>
                  <a:ext cx="0" cy="15658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/>
                <p:nvPr/>
              </p:nvCxnSpPr>
              <p:spPr>
                <a:xfrm flipH="1">
                  <a:off x="5991985" y="1780588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 flipH="1">
                  <a:off x="5991985" y="1940128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/>
                <p:cNvCxnSpPr/>
                <p:nvPr/>
              </p:nvCxnSpPr>
              <p:spPr>
                <a:xfrm>
                  <a:off x="5923729" y="1582638"/>
                  <a:ext cx="0" cy="15658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 flipH="1">
                  <a:off x="5887221" y="1585593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flipH="1">
                  <a:off x="5887221" y="1745134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/>
                <p:nvPr/>
              </p:nvCxnSpPr>
              <p:spPr>
                <a:xfrm>
                  <a:off x="5812615" y="1387644"/>
                  <a:ext cx="0" cy="15658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flipH="1">
                  <a:off x="5776106" y="1390599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flipH="1">
                  <a:off x="5776106" y="1550140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>
                  <a:off x="5730073" y="1239921"/>
                  <a:ext cx="0" cy="15658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/>
                <p:cNvCxnSpPr/>
                <p:nvPr/>
              </p:nvCxnSpPr>
              <p:spPr>
                <a:xfrm flipH="1">
                  <a:off x="5693564" y="1242876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/>
              </p:nvCxnSpPr>
              <p:spPr>
                <a:xfrm flipH="1">
                  <a:off x="5693564" y="1402417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>
                  <a:off x="5625308" y="1009473"/>
                  <a:ext cx="0" cy="15658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/>
              </p:nvCxnSpPr>
              <p:spPr>
                <a:xfrm flipH="1">
                  <a:off x="5588799" y="1012429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/>
                <p:nvPr/>
              </p:nvCxnSpPr>
              <p:spPr>
                <a:xfrm flipH="1">
                  <a:off x="5588799" y="1171969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/>
                <p:cNvCxnSpPr/>
                <p:nvPr/>
              </p:nvCxnSpPr>
              <p:spPr>
                <a:xfrm>
                  <a:off x="5507844" y="649029"/>
                  <a:ext cx="0" cy="15658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flipH="1">
                  <a:off x="5471336" y="649029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/>
                <p:cNvCxnSpPr/>
                <p:nvPr/>
              </p:nvCxnSpPr>
              <p:spPr>
                <a:xfrm flipH="1">
                  <a:off x="5471336" y="811526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5504669" y="572214"/>
                  <a:ext cx="0" cy="15658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flipH="1">
                  <a:off x="5468161" y="572214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 flipH="1">
                  <a:off x="5468161" y="734710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525" name="Group 393"/>
              <p:cNvGrpSpPr>
                <a:grpSpLocks/>
              </p:cNvGrpSpPr>
              <p:nvPr/>
            </p:nvGrpSpPr>
            <p:grpSpPr bwMode="auto">
              <a:xfrm>
                <a:off x="4967508" y="3129631"/>
                <a:ext cx="66988" cy="143998"/>
                <a:chOff x="7880041" y="2541198"/>
                <a:chExt cx="66988" cy="268047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7916357" y="2541829"/>
                  <a:ext cx="0" cy="265901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flipH="1">
                  <a:off x="7879848" y="2541829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flipH="1">
                  <a:off x="7879848" y="2810685"/>
                  <a:ext cx="66669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194" name="Group 388"/>
            <p:cNvGrpSpPr>
              <a:grpSpLocks/>
            </p:cNvGrpSpPr>
            <p:nvPr/>
          </p:nvGrpSpPr>
          <p:grpSpPr bwMode="auto">
            <a:xfrm>
              <a:off x="5089216" y="2317131"/>
              <a:ext cx="2708588" cy="1044564"/>
              <a:chOff x="5089216" y="2317131"/>
              <a:chExt cx="2708588" cy="1044564"/>
            </a:xfrm>
          </p:grpSpPr>
          <p:grpSp>
            <p:nvGrpSpPr>
              <p:cNvPr id="93432" name="Group 387"/>
              <p:cNvGrpSpPr>
                <a:grpSpLocks/>
              </p:cNvGrpSpPr>
              <p:nvPr/>
            </p:nvGrpSpPr>
            <p:grpSpPr bwMode="auto">
              <a:xfrm>
                <a:off x="5094508" y="2376099"/>
                <a:ext cx="828988" cy="457298"/>
                <a:chOff x="5094508" y="2376099"/>
                <a:chExt cx="828988" cy="457298"/>
              </a:xfrm>
            </p:grpSpPr>
            <p:grpSp>
              <p:nvGrpSpPr>
                <p:cNvPr id="93512" name="Group 377"/>
                <p:cNvGrpSpPr>
                  <a:grpSpLocks/>
                </p:cNvGrpSpPr>
                <p:nvPr/>
              </p:nvGrpSpPr>
              <p:grpSpPr bwMode="auto">
                <a:xfrm>
                  <a:off x="5856508" y="2617398"/>
                  <a:ext cx="66988" cy="215999"/>
                  <a:chOff x="7880041" y="2541198"/>
                  <a:chExt cx="66988" cy="268047"/>
                </a:xfrm>
              </p:grpSpPr>
              <p:cxnSp>
                <p:nvCxnSpPr>
                  <p:cNvPr id="375" name="Straight Connector 374"/>
                  <p:cNvCxnSpPr/>
                  <p:nvPr/>
                </p:nvCxnSpPr>
                <p:spPr>
                  <a:xfrm>
                    <a:off x="7916271" y="2541095"/>
                    <a:ext cx="0" cy="26589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/>
                  <p:nvPr/>
                </p:nvCxnSpPr>
                <p:spPr>
                  <a:xfrm flipH="1">
                    <a:off x="7879762" y="2543064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/>
                  <p:nvPr/>
                </p:nvCxnSpPr>
                <p:spPr>
                  <a:xfrm flipH="1">
                    <a:off x="7879762" y="2808963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513" name="Group 378"/>
                <p:cNvGrpSpPr>
                  <a:grpSpLocks/>
                </p:cNvGrpSpPr>
                <p:nvPr/>
              </p:nvGrpSpPr>
              <p:grpSpPr bwMode="auto">
                <a:xfrm>
                  <a:off x="5403542" y="2536964"/>
                  <a:ext cx="66988" cy="215999"/>
                  <a:chOff x="7880041" y="2541198"/>
                  <a:chExt cx="66988" cy="268047"/>
                </a:xfrm>
              </p:grpSpPr>
              <p:cxnSp>
                <p:nvCxnSpPr>
                  <p:cNvPr id="380" name="Straight Connector 379"/>
                  <p:cNvCxnSpPr/>
                  <p:nvPr/>
                </p:nvCxnSpPr>
                <p:spPr>
                  <a:xfrm>
                    <a:off x="7916844" y="2540460"/>
                    <a:ext cx="0" cy="265899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/>
                  <p:cNvCxnSpPr/>
                  <p:nvPr/>
                </p:nvCxnSpPr>
                <p:spPr>
                  <a:xfrm flipH="1">
                    <a:off x="7880334" y="2542430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/>
                  <p:cNvCxnSpPr/>
                  <p:nvPr/>
                </p:nvCxnSpPr>
                <p:spPr>
                  <a:xfrm flipH="1">
                    <a:off x="7880334" y="2808328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514" name="Group 382"/>
                <p:cNvGrpSpPr>
                  <a:grpSpLocks/>
                </p:cNvGrpSpPr>
                <p:nvPr/>
              </p:nvGrpSpPr>
              <p:grpSpPr bwMode="auto">
                <a:xfrm>
                  <a:off x="5094508" y="2376099"/>
                  <a:ext cx="66988" cy="230833"/>
                  <a:chOff x="7880041" y="2541198"/>
                  <a:chExt cx="66988" cy="245533"/>
                </a:xfrm>
              </p:grpSpPr>
              <p:cxnSp>
                <p:nvCxnSpPr>
                  <p:cNvPr id="384" name="Straight Connector 383"/>
                  <p:cNvCxnSpPr/>
                  <p:nvPr/>
                </p:nvCxnSpPr>
                <p:spPr>
                  <a:xfrm>
                    <a:off x="7916345" y="2541162"/>
                    <a:ext cx="0" cy="24141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/>
                  <p:cNvCxnSpPr/>
                  <p:nvPr/>
                </p:nvCxnSpPr>
                <p:spPr>
                  <a:xfrm flipH="1">
                    <a:off x="7879836" y="2542850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Straight Connector 385"/>
                  <p:cNvCxnSpPr/>
                  <p:nvPr/>
                </p:nvCxnSpPr>
                <p:spPr>
                  <a:xfrm flipH="1">
                    <a:off x="7879836" y="2785957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3433" name="Group 373"/>
              <p:cNvGrpSpPr>
                <a:grpSpLocks/>
              </p:cNvGrpSpPr>
              <p:nvPr/>
            </p:nvGrpSpPr>
            <p:grpSpPr bwMode="auto">
              <a:xfrm>
                <a:off x="5089216" y="2317131"/>
                <a:ext cx="2708588" cy="1044564"/>
                <a:chOff x="5089216" y="2317131"/>
                <a:chExt cx="2708588" cy="1044564"/>
              </a:xfrm>
            </p:grpSpPr>
            <p:grpSp>
              <p:nvGrpSpPr>
                <p:cNvPr id="93434" name="Group 372"/>
                <p:cNvGrpSpPr>
                  <a:grpSpLocks/>
                </p:cNvGrpSpPr>
                <p:nvPr/>
              </p:nvGrpSpPr>
              <p:grpSpPr bwMode="auto">
                <a:xfrm>
                  <a:off x="5409891" y="2642798"/>
                  <a:ext cx="2387913" cy="548077"/>
                  <a:chOff x="5409891" y="2642798"/>
                  <a:chExt cx="2387913" cy="548077"/>
                </a:xfrm>
              </p:grpSpPr>
              <p:grpSp>
                <p:nvGrpSpPr>
                  <p:cNvPr id="93466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5857566" y="2642798"/>
                    <a:ext cx="1940238" cy="542967"/>
                    <a:chOff x="5857566" y="2642798"/>
                    <a:chExt cx="1940238" cy="542967"/>
                  </a:xfrm>
                </p:grpSpPr>
                <p:grpSp>
                  <p:nvGrpSpPr>
                    <p:cNvPr id="93496" name="Group 3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30816" y="2658673"/>
                      <a:ext cx="66988" cy="268047"/>
                      <a:chOff x="7880041" y="2541198"/>
                      <a:chExt cx="66988" cy="268047"/>
                    </a:xfrm>
                  </p:grpSpPr>
                  <p:cxnSp>
                    <p:nvCxnSpPr>
                      <p:cNvPr id="327" name="Straight Connector 326"/>
                      <p:cNvCxnSpPr/>
                      <p:nvPr/>
                    </p:nvCxnSpPr>
                    <p:spPr>
                      <a:xfrm>
                        <a:off x="7916621" y="2541106"/>
                        <a:ext cx="0" cy="265057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" name="Straight Connector 327"/>
                      <p:cNvCxnSpPr/>
                      <p:nvPr/>
                    </p:nvCxnSpPr>
                    <p:spPr>
                      <a:xfrm flipH="1">
                        <a:off x="7880111" y="2542693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" name="Straight Connector 328"/>
                      <p:cNvCxnSpPr/>
                      <p:nvPr/>
                    </p:nvCxnSpPr>
                    <p:spPr>
                      <a:xfrm flipH="1">
                        <a:off x="7880111" y="2809337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97" name="Group 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14916" y="2642798"/>
                      <a:ext cx="66988" cy="268047"/>
                      <a:chOff x="7880041" y="2541198"/>
                      <a:chExt cx="66988" cy="268047"/>
                    </a:xfrm>
                  </p:grpSpPr>
                  <p:cxnSp>
                    <p:nvCxnSpPr>
                      <p:cNvPr id="331" name="Straight Connector 330"/>
                      <p:cNvCxnSpPr/>
                      <p:nvPr/>
                    </p:nvCxnSpPr>
                    <p:spPr>
                      <a:xfrm>
                        <a:off x="7916642" y="2541109"/>
                        <a:ext cx="0" cy="265057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2" name="Straight Connector 331"/>
                      <p:cNvCxnSpPr/>
                      <p:nvPr/>
                    </p:nvCxnSpPr>
                    <p:spPr>
                      <a:xfrm flipH="1">
                        <a:off x="7880132" y="2542696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3" name="Straight Connector 332"/>
                      <p:cNvCxnSpPr/>
                      <p:nvPr/>
                    </p:nvCxnSpPr>
                    <p:spPr>
                      <a:xfrm flipH="1">
                        <a:off x="7880132" y="2809340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98" name="Group 3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7141" y="2855465"/>
                      <a:ext cx="66988" cy="252000"/>
                      <a:chOff x="7880041" y="2541198"/>
                      <a:chExt cx="66988" cy="268047"/>
                    </a:xfrm>
                  </p:grpSpPr>
                  <p:cxnSp>
                    <p:nvCxnSpPr>
                      <p:cNvPr id="351" name="Straight Connector 350"/>
                      <p:cNvCxnSpPr/>
                      <p:nvPr/>
                    </p:nvCxnSpPr>
                    <p:spPr>
                      <a:xfrm>
                        <a:off x="7916763" y="2541118"/>
                        <a:ext cx="0" cy="265053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Straight Connector 351"/>
                      <p:cNvCxnSpPr/>
                      <p:nvPr/>
                    </p:nvCxnSpPr>
                    <p:spPr>
                      <a:xfrm flipH="1">
                        <a:off x="7880253" y="2542806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Straight Connector 352"/>
                      <p:cNvCxnSpPr/>
                      <p:nvPr/>
                    </p:nvCxnSpPr>
                    <p:spPr>
                      <a:xfrm flipH="1">
                        <a:off x="7880253" y="2809548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99" name="Group 3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57566" y="2969766"/>
                      <a:ext cx="66988" cy="215999"/>
                      <a:chOff x="7880041" y="2541198"/>
                      <a:chExt cx="66988" cy="268047"/>
                    </a:xfrm>
                  </p:grpSpPr>
                  <p:cxnSp>
                    <p:nvCxnSpPr>
                      <p:cNvPr id="359" name="Straight Connector 358"/>
                      <p:cNvCxnSpPr/>
                      <p:nvPr/>
                    </p:nvCxnSpPr>
                    <p:spPr>
                      <a:xfrm>
                        <a:off x="7916802" y="2541074"/>
                        <a:ext cx="0" cy="265898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0" name="Straight Connector 359"/>
                      <p:cNvCxnSpPr/>
                      <p:nvPr/>
                    </p:nvCxnSpPr>
                    <p:spPr>
                      <a:xfrm flipH="1">
                        <a:off x="7880292" y="2543043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1" name="Straight Connector 360"/>
                      <p:cNvCxnSpPr/>
                      <p:nvPr/>
                    </p:nvCxnSpPr>
                    <p:spPr>
                      <a:xfrm flipH="1">
                        <a:off x="7880292" y="2808942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3467" name="Group 370"/>
                  <p:cNvGrpSpPr>
                    <a:grpSpLocks/>
                  </p:cNvGrpSpPr>
                  <p:nvPr/>
                </p:nvGrpSpPr>
                <p:grpSpPr bwMode="auto">
                  <a:xfrm>
                    <a:off x="5409891" y="2661791"/>
                    <a:ext cx="2387913" cy="529084"/>
                    <a:chOff x="5409891" y="2661791"/>
                    <a:chExt cx="2387913" cy="529084"/>
                  </a:xfrm>
                </p:grpSpPr>
                <p:grpSp>
                  <p:nvGrpSpPr>
                    <p:cNvPr id="93468" name="Group 3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30816" y="2690423"/>
                      <a:ext cx="66988" cy="268047"/>
                      <a:chOff x="7880041" y="2541198"/>
                      <a:chExt cx="66988" cy="268047"/>
                    </a:xfrm>
                  </p:grpSpPr>
                  <p:cxnSp>
                    <p:nvCxnSpPr>
                      <p:cNvPr id="322" name="Straight Connector 321"/>
                      <p:cNvCxnSpPr/>
                      <p:nvPr/>
                    </p:nvCxnSpPr>
                    <p:spPr>
                      <a:xfrm>
                        <a:off x="7916621" y="2541099"/>
                        <a:ext cx="0" cy="265057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3" name="Straight Connector 322"/>
                      <p:cNvCxnSpPr/>
                      <p:nvPr/>
                    </p:nvCxnSpPr>
                    <p:spPr>
                      <a:xfrm flipH="1">
                        <a:off x="7880111" y="2542686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Straight Connector 323"/>
                      <p:cNvCxnSpPr/>
                      <p:nvPr/>
                    </p:nvCxnSpPr>
                    <p:spPr>
                      <a:xfrm flipH="1">
                        <a:off x="7880111" y="2809330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69" name="Group 3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14916" y="2677666"/>
                      <a:ext cx="66988" cy="268047"/>
                      <a:chOff x="7880041" y="2541198"/>
                      <a:chExt cx="66988" cy="268047"/>
                    </a:xfrm>
                  </p:grpSpPr>
                  <p:cxnSp>
                    <p:nvCxnSpPr>
                      <p:cNvPr id="335" name="Straight Connector 334"/>
                      <p:cNvCxnSpPr/>
                      <p:nvPr/>
                    </p:nvCxnSpPr>
                    <p:spPr>
                      <a:xfrm>
                        <a:off x="7916642" y="2541159"/>
                        <a:ext cx="0" cy="265057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" name="Straight Connector 335"/>
                      <p:cNvCxnSpPr/>
                      <p:nvPr/>
                    </p:nvCxnSpPr>
                    <p:spPr>
                      <a:xfrm flipH="1">
                        <a:off x="7880132" y="2542746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" name="Straight Connector 336"/>
                      <p:cNvCxnSpPr/>
                      <p:nvPr/>
                    </p:nvCxnSpPr>
                    <p:spPr>
                      <a:xfrm flipH="1">
                        <a:off x="7880132" y="2809390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70" name="Group 3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02166" y="2741165"/>
                      <a:ext cx="66988" cy="252000"/>
                      <a:chOff x="7880041" y="2541198"/>
                      <a:chExt cx="66988" cy="268047"/>
                    </a:xfrm>
                  </p:grpSpPr>
                  <p:cxnSp>
                    <p:nvCxnSpPr>
                      <p:cNvPr id="339" name="Straight Connector 338"/>
                      <p:cNvCxnSpPr/>
                      <p:nvPr/>
                    </p:nvCxnSpPr>
                    <p:spPr>
                      <a:xfrm>
                        <a:off x="7916682" y="2541143"/>
                        <a:ext cx="0" cy="265053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0" name="Straight Connector 339"/>
                      <p:cNvCxnSpPr/>
                      <p:nvPr/>
                    </p:nvCxnSpPr>
                    <p:spPr>
                      <a:xfrm flipH="1">
                        <a:off x="7880172" y="2542830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1" name="Straight Connector 340"/>
                      <p:cNvCxnSpPr/>
                      <p:nvPr/>
                    </p:nvCxnSpPr>
                    <p:spPr>
                      <a:xfrm flipH="1">
                        <a:off x="7880172" y="2809573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71" name="Group 3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9416" y="2693540"/>
                      <a:ext cx="66988" cy="252000"/>
                      <a:chOff x="7880041" y="2541198"/>
                      <a:chExt cx="66988" cy="268047"/>
                    </a:xfrm>
                  </p:grpSpPr>
                  <p:cxnSp>
                    <p:nvCxnSpPr>
                      <p:cNvPr id="343" name="Straight Connector 342"/>
                      <p:cNvCxnSpPr/>
                      <p:nvPr/>
                    </p:nvCxnSpPr>
                    <p:spPr>
                      <a:xfrm>
                        <a:off x="7916722" y="2541153"/>
                        <a:ext cx="0" cy="265053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" name="Straight Connector 343"/>
                      <p:cNvCxnSpPr/>
                      <p:nvPr/>
                    </p:nvCxnSpPr>
                    <p:spPr>
                      <a:xfrm flipH="1">
                        <a:off x="7880212" y="2542841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5" name="Straight Connector 344"/>
                      <p:cNvCxnSpPr/>
                      <p:nvPr/>
                    </p:nvCxnSpPr>
                    <p:spPr>
                      <a:xfrm flipH="1">
                        <a:off x="7880212" y="2809583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72" name="Group 3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7141" y="2661791"/>
                      <a:ext cx="66984" cy="202059"/>
                      <a:chOff x="7880041" y="2541198"/>
                      <a:chExt cx="66988" cy="268047"/>
                    </a:xfrm>
                  </p:grpSpPr>
                  <p:cxnSp>
                    <p:nvCxnSpPr>
                      <p:cNvPr id="355" name="Straight Connector 354"/>
                      <p:cNvCxnSpPr/>
                      <p:nvPr/>
                    </p:nvCxnSpPr>
                    <p:spPr>
                      <a:xfrm>
                        <a:off x="7916764" y="2541150"/>
                        <a:ext cx="0" cy="265294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Straight Connector 355"/>
                      <p:cNvCxnSpPr/>
                      <p:nvPr/>
                    </p:nvCxnSpPr>
                    <p:spPr>
                      <a:xfrm flipH="1">
                        <a:off x="7880252" y="2543255"/>
                        <a:ext cx="66673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Straight Connector 356"/>
                      <p:cNvCxnSpPr/>
                      <p:nvPr/>
                    </p:nvCxnSpPr>
                    <p:spPr>
                      <a:xfrm flipH="1">
                        <a:off x="7880252" y="2808549"/>
                        <a:ext cx="66673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73" name="Group 3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57566" y="2839591"/>
                      <a:ext cx="66988" cy="179999"/>
                      <a:chOff x="7880041" y="2541198"/>
                      <a:chExt cx="66988" cy="268047"/>
                    </a:xfrm>
                  </p:grpSpPr>
                  <p:cxnSp>
                    <p:nvCxnSpPr>
                      <p:cNvPr id="363" name="Straight Connector 362"/>
                      <p:cNvCxnSpPr/>
                      <p:nvPr/>
                    </p:nvCxnSpPr>
                    <p:spPr>
                      <a:xfrm>
                        <a:off x="7916802" y="2541089"/>
                        <a:ext cx="0" cy="264718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4" name="Straight Connector 363"/>
                      <p:cNvCxnSpPr/>
                      <p:nvPr/>
                    </p:nvCxnSpPr>
                    <p:spPr>
                      <a:xfrm flipH="1">
                        <a:off x="7880292" y="2543452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" name="Straight Connector 364"/>
                      <p:cNvCxnSpPr/>
                      <p:nvPr/>
                    </p:nvCxnSpPr>
                    <p:spPr>
                      <a:xfrm flipH="1">
                        <a:off x="7880292" y="2808170"/>
                        <a:ext cx="66669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474" name="Group 3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09891" y="2991992"/>
                      <a:ext cx="63809" cy="198883"/>
                      <a:chOff x="7880041" y="2541198"/>
                      <a:chExt cx="66988" cy="268047"/>
                    </a:xfrm>
                  </p:grpSpPr>
                  <p:cxnSp>
                    <p:nvCxnSpPr>
                      <p:cNvPr id="367" name="Straight Connector 366"/>
                      <p:cNvCxnSpPr/>
                      <p:nvPr/>
                    </p:nvCxnSpPr>
                    <p:spPr>
                      <a:xfrm>
                        <a:off x="7915345" y="2541055"/>
                        <a:ext cx="0" cy="265252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8" name="Straight Connector 367"/>
                      <p:cNvCxnSpPr/>
                      <p:nvPr/>
                    </p:nvCxnSpPr>
                    <p:spPr>
                      <a:xfrm flipH="1">
                        <a:off x="7880350" y="2543194"/>
                        <a:ext cx="66657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9" name="Straight Connector 368"/>
                      <p:cNvCxnSpPr/>
                      <p:nvPr/>
                    </p:nvCxnSpPr>
                    <p:spPr>
                      <a:xfrm flipH="1">
                        <a:off x="7880350" y="2808446"/>
                        <a:ext cx="66657" cy="0"/>
                      </a:xfrm>
                      <a:prstGeom prst="line">
                        <a:avLst/>
                      </a:prstGeom>
                      <a:ln w="63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93435" name="Group 289"/>
                <p:cNvGrpSpPr>
                  <a:grpSpLocks/>
                </p:cNvGrpSpPr>
                <p:nvPr/>
              </p:nvGrpSpPr>
              <p:grpSpPr bwMode="auto">
                <a:xfrm>
                  <a:off x="5089216" y="2317131"/>
                  <a:ext cx="2705413" cy="1044564"/>
                  <a:chOff x="5089216" y="2317131"/>
                  <a:chExt cx="2705413" cy="1044564"/>
                </a:xfrm>
              </p:grpSpPr>
              <p:grpSp>
                <p:nvGrpSpPr>
                  <p:cNvPr id="93440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7727641" y="2388798"/>
                    <a:ext cx="66988" cy="268047"/>
                    <a:chOff x="6009966" y="2464998"/>
                    <a:chExt cx="66988" cy="268047"/>
                  </a:xfrm>
                </p:grpSpPr>
                <p:cxnSp>
                  <p:nvCxnSpPr>
                    <p:cNvPr id="281" name="Straight Connector 280"/>
                    <p:cNvCxnSpPr/>
                    <p:nvPr/>
                  </p:nvCxnSpPr>
                  <p:spPr>
                    <a:xfrm>
                      <a:off x="6046546" y="2464962"/>
                      <a:ext cx="0" cy="265057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281"/>
                    <p:cNvCxnSpPr/>
                    <p:nvPr/>
                  </p:nvCxnSpPr>
                  <p:spPr>
                    <a:xfrm flipH="1">
                      <a:off x="6010036" y="2466549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Straight Connector 282"/>
                    <p:cNvCxnSpPr/>
                    <p:nvPr/>
                  </p:nvCxnSpPr>
                  <p:spPr>
                    <a:xfrm flipH="1">
                      <a:off x="6010036" y="2733193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441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5089216" y="2317131"/>
                    <a:ext cx="2499038" cy="1044564"/>
                    <a:chOff x="3577916" y="2431431"/>
                    <a:chExt cx="2499038" cy="1044564"/>
                  </a:xfrm>
                </p:grpSpPr>
                <p:cxnSp>
                  <p:nvCxnSpPr>
                    <p:cNvPr id="287" name="Straight Connector 286"/>
                    <p:cNvCxnSpPr/>
                    <p:nvPr/>
                  </p:nvCxnSpPr>
                  <p:spPr>
                    <a:xfrm>
                      <a:off x="6044978" y="2431639"/>
                      <a:ext cx="0" cy="298388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287"/>
                    <p:cNvCxnSpPr/>
                    <p:nvPr/>
                  </p:nvCxnSpPr>
                  <p:spPr>
                    <a:xfrm flipH="1">
                      <a:off x="6010056" y="2431639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 flipH="1">
                      <a:off x="6010056" y="2733201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Straight Connector 290"/>
                    <p:cNvCxnSpPr>
                      <a:endCxn id="108" idx="0"/>
                    </p:cNvCxnSpPr>
                    <p:nvPr/>
                  </p:nvCxnSpPr>
                  <p:spPr>
                    <a:xfrm>
                      <a:off x="5619569" y="2623687"/>
                      <a:ext cx="6349" cy="22379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291"/>
                    <p:cNvCxnSpPr/>
                    <p:nvPr/>
                  </p:nvCxnSpPr>
                  <p:spPr>
                    <a:xfrm flipH="1">
                      <a:off x="5584647" y="2622099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Straight Connector 292"/>
                    <p:cNvCxnSpPr/>
                    <p:nvPr/>
                  </p:nvCxnSpPr>
                  <p:spPr>
                    <a:xfrm flipH="1">
                      <a:off x="5587822" y="2850652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Straight Connector 293"/>
                    <p:cNvCxnSpPr/>
                    <p:nvPr/>
                  </p:nvCxnSpPr>
                  <p:spPr>
                    <a:xfrm>
                      <a:off x="5211621" y="2630036"/>
                      <a:ext cx="0" cy="265057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Straight Connector 294"/>
                    <p:cNvCxnSpPr/>
                    <p:nvPr/>
                  </p:nvCxnSpPr>
                  <p:spPr>
                    <a:xfrm flipH="1">
                      <a:off x="5175112" y="2631622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Straight Connector 295"/>
                    <p:cNvCxnSpPr/>
                    <p:nvPr/>
                  </p:nvCxnSpPr>
                  <p:spPr>
                    <a:xfrm flipH="1">
                      <a:off x="5175112" y="2898267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Straight Connector 296"/>
                    <p:cNvCxnSpPr/>
                    <p:nvPr/>
                  </p:nvCxnSpPr>
                  <p:spPr>
                    <a:xfrm>
                      <a:off x="4789387" y="2731614"/>
                      <a:ext cx="0" cy="242836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/>
                    <p:nvPr/>
                  </p:nvCxnSpPr>
                  <p:spPr>
                    <a:xfrm flipH="1">
                      <a:off x="4752878" y="2733201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298"/>
                    <p:cNvCxnSpPr/>
                    <p:nvPr/>
                  </p:nvCxnSpPr>
                  <p:spPr>
                    <a:xfrm flipH="1">
                      <a:off x="4752878" y="2977625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Straight Connector 299"/>
                    <p:cNvCxnSpPr/>
                    <p:nvPr/>
                  </p:nvCxnSpPr>
                  <p:spPr>
                    <a:xfrm>
                      <a:off x="4383026" y="2887157"/>
                      <a:ext cx="0" cy="249185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Straight Connector 300"/>
                    <p:cNvCxnSpPr/>
                    <p:nvPr/>
                  </p:nvCxnSpPr>
                  <p:spPr>
                    <a:xfrm flipH="1">
                      <a:off x="4346517" y="2888744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Straight Connector 301"/>
                    <p:cNvCxnSpPr/>
                    <p:nvPr/>
                  </p:nvCxnSpPr>
                  <p:spPr>
                    <a:xfrm flipH="1">
                      <a:off x="4346517" y="3139516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/>
                    <p:cNvCxnSpPr/>
                    <p:nvPr/>
                  </p:nvCxnSpPr>
                  <p:spPr>
                    <a:xfrm>
                      <a:off x="3935395" y="3071268"/>
                      <a:ext cx="0" cy="230139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Straight Connector 303"/>
                    <p:cNvCxnSpPr/>
                    <p:nvPr/>
                  </p:nvCxnSpPr>
                  <p:spPr>
                    <a:xfrm flipH="1">
                      <a:off x="3898885" y="3072855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/>
                    <p:nvPr/>
                  </p:nvCxnSpPr>
                  <p:spPr>
                    <a:xfrm flipH="1">
                      <a:off x="3898885" y="3304582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305"/>
                    <p:cNvCxnSpPr/>
                    <p:nvPr/>
                  </p:nvCxnSpPr>
                  <p:spPr>
                    <a:xfrm>
                      <a:off x="3614750" y="3161737"/>
                      <a:ext cx="0" cy="311085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Straight Connector 306"/>
                    <p:cNvCxnSpPr/>
                    <p:nvPr/>
                  </p:nvCxnSpPr>
                  <p:spPr>
                    <a:xfrm flipH="1">
                      <a:off x="3578241" y="3161737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/>
                    <p:cNvCxnSpPr/>
                    <p:nvPr/>
                  </p:nvCxnSpPr>
                  <p:spPr>
                    <a:xfrm flipH="1">
                      <a:off x="3578241" y="3475996"/>
                      <a:ext cx="66669" cy="0"/>
                    </a:xfrm>
                    <a:prstGeom prst="line">
                      <a:avLst/>
                    </a:prstGeom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3436" name="Group 345"/>
                <p:cNvGrpSpPr>
                  <a:grpSpLocks/>
                </p:cNvGrpSpPr>
                <p:nvPr/>
              </p:nvGrpSpPr>
              <p:grpSpPr bwMode="auto">
                <a:xfrm>
                  <a:off x="6689416" y="2617340"/>
                  <a:ext cx="66988" cy="252000"/>
                  <a:chOff x="7880041" y="2541198"/>
                  <a:chExt cx="66988" cy="268047"/>
                </a:xfrm>
              </p:grpSpPr>
              <p:cxnSp>
                <p:nvCxnSpPr>
                  <p:cNvPr id="347" name="Straight Connector 346"/>
                  <p:cNvCxnSpPr/>
                  <p:nvPr/>
                </p:nvCxnSpPr>
                <p:spPr>
                  <a:xfrm>
                    <a:off x="7916722" y="2541170"/>
                    <a:ext cx="0" cy="26505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/>
                  <p:cNvCxnSpPr/>
                  <p:nvPr/>
                </p:nvCxnSpPr>
                <p:spPr>
                  <a:xfrm flipH="1">
                    <a:off x="7880212" y="2542858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 flipH="1">
                    <a:off x="7880212" y="2809599"/>
                    <a:ext cx="66669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3195" name="Group 276"/>
            <p:cNvGrpSpPr>
              <a:grpSpLocks/>
            </p:cNvGrpSpPr>
            <p:nvPr/>
          </p:nvGrpSpPr>
          <p:grpSpPr bwMode="auto">
            <a:xfrm>
              <a:off x="2320612" y="2017352"/>
              <a:ext cx="5474013" cy="629969"/>
              <a:chOff x="2320612" y="2017352"/>
              <a:chExt cx="5474013" cy="629969"/>
            </a:xfrm>
          </p:grpSpPr>
          <p:grpSp>
            <p:nvGrpSpPr>
              <p:cNvPr id="93337" name="Group 172"/>
              <p:cNvGrpSpPr>
                <a:grpSpLocks/>
              </p:cNvGrpSpPr>
              <p:nvPr/>
            </p:nvGrpSpPr>
            <p:grpSpPr bwMode="auto">
              <a:xfrm>
                <a:off x="7727637" y="2083991"/>
                <a:ext cx="66988" cy="243284"/>
                <a:chOff x="5271849" y="1518708"/>
                <a:chExt cx="76364" cy="189442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5313553" y="1518734"/>
                  <a:ext cx="0" cy="18909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flipH="1">
                  <a:off x="5271933" y="1519970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>
                  <a:off x="5271933" y="1707828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38" name="Group 173"/>
              <p:cNvGrpSpPr>
                <a:grpSpLocks/>
              </p:cNvGrpSpPr>
              <p:nvPr/>
            </p:nvGrpSpPr>
            <p:grpSpPr bwMode="auto">
              <a:xfrm>
                <a:off x="7499037" y="2106216"/>
                <a:ext cx="66988" cy="243284"/>
                <a:chOff x="5271849" y="1518708"/>
                <a:chExt cx="76364" cy="189442"/>
              </a:xfrm>
            </p:grpSpPr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5313579" y="1518731"/>
                  <a:ext cx="0" cy="18909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5271960" y="1519967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H="1">
                  <a:off x="5271960" y="1707825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39" name="Group 177"/>
              <p:cNvGrpSpPr>
                <a:grpSpLocks/>
              </p:cNvGrpSpPr>
              <p:nvPr/>
            </p:nvGrpSpPr>
            <p:grpSpPr bwMode="auto">
              <a:xfrm>
                <a:off x="7095812" y="2163366"/>
                <a:ext cx="66988" cy="243284"/>
                <a:chOff x="5271849" y="1518708"/>
                <a:chExt cx="76364" cy="189442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5313623" y="1518722"/>
                  <a:ext cx="0" cy="18909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H="1">
                  <a:off x="5272003" y="1519958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>
                  <a:off x="5272003" y="1707815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0" name="Group 181"/>
              <p:cNvGrpSpPr>
                <a:grpSpLocks/>
              </p:cNvGrpSpPr>
              <p:nvPr/>
            </p:nvGrpSpPr>
            <p:grpSpPr bwMode="auto">
              <a:xfrm>
                <a:off x="6689412" y="2252270"/>
                <a:ext cx="66988" cy="226772"/>
                <a:chOff x="5271849" y="1518708"/>
                <a:chExt cx="76364" cy="176584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5313668" y="1518704"/>
                  <a:ext cx="0" cy="1742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5272048" y="1519940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H="1">
                  <a:off x="5272048" y="1695438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1" name="Group 186"/>
              <p:cNvGrpSpPr>
                <a:grpSpLocks/>
              </p:cNvGrpSpPr>
              <p:nvPr/>
            </p:nvGrpSpPr>
            <p:grpSpPr bwMode="auto">
              <a:xfrm>
                <a:off x="5857566" y="2261798"/>
                <a:ext cx="470213" cy="268684"/>
                <a:chOff x="4812187" y="1518708"/>
                <a:chExt cx="536026" cy="209220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5311901" y="1518700"/>
                  <a:ext cx="0" cy="16931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H="1">
                  <a:off x="5272091" y="151993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>
                  <a:off x="5272091" y="1688019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4854093" y="1558249"/>
                  <a:ext cx="0" cy="16931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flipH="1">
                  <a:off x="4812473" y="1559485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flipH="1">
                  <a:off x="4812473" y="1727568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2" name="Group 191"/>
              <p:cNvGrpSpPr>
                <a:grpSpLocks/>
              </p:cNvGrpSpPr>
              <p:nvPr/>
            </p:nvGrpSpPr>
            <p:grpSpPr bwMode="auto">
              <a:xfrm>
                <a:off x="4959037" y="2436410"/>
                <a:ext cx="66988" cy="135333"/>
                <a:chOff x="5271849" y="1518703"/>
                <a:chExt cx="76364" cy="105382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5313859" y="1518677"/>
                  <a:ext cx="0" cy="10505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H="1">
                  <a:off x="5272239" y="1519913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flipH="1">
                  <a:off x="5272239" y="1623729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3" name="Group 195"/>
              <p:cNvGrpSpPr>
                <a:grpSpLocks/>
              </p:cNvGrpSpPr>
              <p:nvPr/>
            </p:nvGrpSpPr>
            <p:grpSpPr bwMode="auto">
              <a:xfrm>
                <a:off x="5092387" y="2376097"/>
                <a:ext cx="66988" cy="169622"/>
                <a:chOff x="5271849" y="1518708"/>
                <a:chExt cx="76364" cy="132082"/>
              </a:xfrm>
            </p:grpSpPr>
            <p:cxnSp>
              <p:nvCxnSpPr>
                <p:cNvPr id="197" name="Straight Connector 196"/>
                <p:cNvCxnSpPr>
                  <a:endCxn id="114" idx="4"/>
                </p:cNvCxnSpPr>
                <p:nvPr/>
              </p:nvCxnSpPr>
              <p:spPr>
                <a:xfrm flipH="1">
                  <a:off x="5308415" y="1518682"/>
                  <a:ext cx="5429" cy="12977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flipH="1">
                  <a:off x="5272224" y="1519918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flipH="1">
                  <a:off x="5272224" y="1650924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4" name="Group 201"/>
              <p:cNvGrpSpPr>
                <a:grpSpLocks/>
              </p:cNvGrpSpPr>
              <p:nvPr/>
            </p:nvGrpSpPr>
            <p:grpSpPr bwMode="auto">
              <a:xfrm>
                <a:off x="5409887" y="2382448"/>
                <a:ext cx="66988" cy="189304"/>
                <a:chOff x="5271849" y="1518708"/>
                <a:chExt cx="76364" cy="147408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5313809" y="1518681"/>
                  <a:ext cx="0" cy="14707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H="1">
                  <a:off x="5272189" y="151991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H="1">
                  <a:off x="5272189" y="1665753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5" name="Group 208"/>
              <p:cNvGrpSpPr>
                <a:grpSpLocks/>
              </p:cNvGrpSpPr>
              <p:nvPr/>
            </p:nvGrpSpPr>
            <p:grpSpPr bwMode="auto">
              <a:xfrm>
                <a:off x="4752662" y="2439591"/>
                <a:ext cx="66988" cy="128355"/>
                <a:chOff x="5271849" y="1518703"/>
                <a:chExt cx="76364" cy="99948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5313880" y="1518672"/>
                  <a:ext cx="0" cy="9763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H="1">
                  <a:off x="5272260" y="1519907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5272260" y="1618779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6" name="Group 213"/>
              <p:cNvGrpSpPr>
                <a:grpSpLocks/>
              </p:cNvGrpSpPr>
              <p:nvPr/>
            </p:nvGrpSpPr>
            <p:grpSpPr bwMode="auto">
              <a:xfrm>
                <a:off x="4533587" y="2426891"/>
                <a:ext cx="66988" cy="128355"/>
                <a:chOff x="5271849" y="1518703"/>
                <a:chExt cx="76364" cy="99948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5313905" y="1518674"/>
                  <a:ext cx="0" cy="9763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H="1">
                  <a:off x="5272286" y="1519910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flipH="1">
                  <a:off x="5272286" y="1618782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7" name="Group 217"/>
              <p:cNvGrpSpPr>
                <a:grpSpLocks/>
              </p:cNvGrpSpPr>
              <p:nvPr/>
            </p:nvGrpSpPr>
            <p:grpSpPr bwMode="auto">
              <a:xfrm>
                <a:off x="4349437" y="2449116"/>
                <a:ext cx="66988" cy="128355"/>
                <a:chOff x="5271849" y="1518703"/>
                <a:chExt cx="76364" cy="99948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5313925" y="1518670"/>
                  <a:ext cx="0" cy="9763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flipH="1">
                  <a:off x="5272305" y="151990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5272305" y="1618778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8" name="Group 221"/>
              <p:cNvGrpSpPr>
                <a:grpSpLocks/>
              </p:cNvGrpSpPr>
              <p:nvPr/>
            </p:nvGrpSpPr>
            <p:grpSpPr bwMode="auto">
              <a:xfrm>
                <a:off x="4127187" y="2458641"/>
                <a:ext cx="66988" cy="128355"/>
                <a:chOff x="5271849" y="1518703"/>
                <a:chExt cx="76364" cy="99948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5313950" y="1518669"/>
                  <a:ext cx="0" cy="9763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H="1">
                  <a:off x="5272330" y="1519904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H="1">
                  <a:off x="5272330" y="161877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49" name="Group 225"/>
              <p:cNvGrpSpPr>
                <a:grpSpLocks/>
              </p:cNvGrpSpPr>
              <p:nvPr/>
            </p:nvGrpSpPr>
            <p:grpSpPr bwMode="auto">
              <a:xfrm>
                <a:off x="3911287" y="2484041"/>
                <a:ext cx="66988" cy="128355"/>
                <a:chOff x="5271849" y="1518703"/>
                <a:chExt cx="76364" cy="99948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5313974" y="1518665"/>
                  <a:ext cx="0" cy="9763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H="1">
                  <a:off x="5272354" y="1519900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H="1">
                  <a:off x="5272354" y="1618772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0" name="Group 229"/>
              <p:cNvGrpSpPr>
                <a:grpSpLocks/>
              </p:cNvGrpSpPr>
              <p:nvPr/>
            </p:nvGrpSpPr>
            <p:grpSpPr bwMode="auto">
              <a:xfrm>
                <a:off x="3704912" y="2518966"/>
                <a:ext cx="66988" cy="128355"/>
                <a:chOff x="5271849" y="1518703"/>
                <a:chExt cx="76364" cy="99948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5313995" y="1518659"/>
                  <a:ext cx="0" cy="9763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H="1">
                  <a:off x="5272376" y="1519895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>
                  <a:off x="5272376" y="1618767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1" name="Group 233"/>
              <p:cNvGrpSpPr>
                <a:grpSpLocks/>
              </p:cNvGrpSpPr>
              <p:nvPr/>
            </p:nvGrpSpPr>
            <p:grpSpPr bwMode="auto">
              <a:xfrm>
                <a:off x="3492187" y="2503088"/>
                <a:ext cx="66988" cy="113106"/>
                <a:chOff x="5271849" y="1518703"/>
                <a:chExt cx="76364" cy="88074"/>
              </a:xfrm>
            </p:grpSpPr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5314019" y="1518664"/>
                  <a:ext cx="0" cy="87749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flipH="1">
                  <a:off x="5272400" y="1519900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H="1">
                  <a:off x="5272400" y="1606413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2" name="Group 238"/>
              <p:cNvGrpSpPr>
                <a:grpSpLocks/>
              </p:cNvGrpSpPr>
              <p:nvPr/>
            </p:nvGrpSpPr>
            <p:grpSpPr bwMode="auto">
              <a:xfrm>
                <a:off x="3269937" y="2430063"/>
                <a:ext cx="66988" cy="113106"/>
                <a:chOff x="5271849" y="1518703"/>
                <a:chExt cx="76364" cy="88074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5314043" y="1518676"/>
                  <a:ext cx="0" cy="87749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H="1">
                  <a:off x="5272423" y="1519911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flipH="1">
                  <a:off x="5272423" y="1606424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3" name="Group 242"/>
              <p:cNvGrpSpPr>
                <a:grpSpLocks/>
              </p:cNvGrpSpPr>
              <p:nvPr/>
            </p:nvGrpSpPr>
            <p:grpSpPr bwMode="auto">
              <a:xfrm>
                <a:off x="3076262" y="2404662"/>
                <a:ext cx="66988" cy="94070"/>
                <a:chOff x="5271849" y="1518703"/>
                <a:chExt cx="76364" cy="73251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5314065" y="1518680"/>
                  <a:ext cx="0" cy="7291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H="1">
                  <a:off x="5272445" y="151991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5272445" y="158912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4" name="Group 248"/>
              <p:cNvGrpSpPr>
                <a:grpSpLocks/>
              </p:cNvGrpSpPr>
              <p:nvPr/>
            </p:nvGrpSpPr>
            <p:grpSpPr bwMode="auto">
              <a:xfrm>
                <a:off x="2866712" y="2331630"/>
                <a:ext cx="66988" cy="99778"/>
                <a:chOff x="5271849" y="1518703"/>
                <a:chExt cx="76364" cy="77696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5314088" y="1518698"/>
                  <a:ext cx="0" cy="7539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flipH="1">
                  <a:off x="5272468" y="1519934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flipH="1">
                  <a:off x="5272468" y="1596560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5" name="Group 253"/>
              <p:cNvGrpSpPr>
                <a:grpSpLocks/>
              </p:cNvGrpSpPr>
              <p:nvPr/>
            </p:nvGrpSpPr>
            <p:grpSpPr bwMode="auto">
              <a:xfrm>
                <a:off x="2749237" y="2252255"/>
                <a:ext cx="66988" cy="99778"/>
                <a:chOff x="5271849" y="1518703"/>
                <a:chExt cx="76364" cy="77696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5314101" y="1518711"/>
                  <a:ext cx="0" cy="7539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flipH="1">
                  <a:off x="5272482" y="151994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flipH="1">
                  <a:off x="5272482" y="1596573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6" name="Group 257"/>
              <p:cNvGrpSpPr>
                <a:grpSpLocks/>
              </p:cNvGrpSpPr>
              <p:nvPr/>
            </p:nvGrpSpPr>
            <p:grpSpPr bwMode="auto">
              <a:xfrm>
                <a:off x="2644462" y="2220524"/>
                <a:ext cx="66988" cy="87078"/>
                <a:chOff x="5271849" y="1518703"/>
                <a:chExt cx="76364" cy="67806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5314113" y="1518701"/>
                  <a:ext cx="0" cy="6550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flipH="1">
                  <a:off x="5272493" y="1519937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>
                  <a:off x="5272493" y="158667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7" name="Group 262"/>
              <p:cNvGrpSpPr>
                <a:grpSpLocks/>
              </p:cNvGrpSpPr>
              <p:nvPr/>
            </p:nvGrpSpPr>
            <p:grpSpPr bwMode="auto">
              <a:xfrm>
                <a:off x="2530162" y="2163374"/>
                <a:ext cx="66988" cy="87078"/>
                <a:chOff x="5271849" y="1518703"/>
                <a:chExt cx="76364" cy="67806"/>
              </a:xfrm>
            </p:grpSpPr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5314125" y="1518711"/>
                  <a:ext cx="0" cy="6550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H="1">
                  <a:off x="5272506" y="151994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H="1">
                  <a:off x="5272506" y="1586685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8" name="Group 266"/>
              <p:cNvGrpSpPr>
                <a:grpSpLocks/>
              </p:cNvGrpSpPr>
              <p:nvPr/>
            </p:nvGrpSpPr>
            <p:grpSpPr bwMode="auto">
              <a:xfrm>
                <a:off x="2425387" y="2134799"/>
                <a:ext cx="66988" cy="87078"/>
                <a:chOff x="5271849" y="1518703"/>
                <a:chExt cx="76364" cy="67806"/>
              </a:xfrm>
            </p:grpSpPr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5314137" y="1518715"/>
                  <a:ext cx="0" cy="6550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H="1">
                  <a:off x="5272517" y="1519951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5272517" y="1586690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359" name="Group 270"/>
              <p:cNvGrpSpPr>
                <a:grpSpLocks/>
              </p:cNvGrpSpPr>
              <p:nvPr/>
            </p:nvGrpSpPr>
            <p:grpSpPr bwMode="auto">
              <a:xfrm>
                <a:off x="2320612" y="2017352"/>
                <a:ext cx="66988" cy="60159"/>
                <a:chOff x="5271849" y="1518703"/>
                <a:chExt cx="76364" cy="46844"/>
              </a:xfrm>
            </p:grpSpPr>
            <p:cxnSp>
              <p:nvCxnSpPr>
                <p:cNvPr id="272" name="Straight Connector 271"/>
                <p:cNvCxnSpPr>
                  <a:endCxn id="99" idx="2"/>
                </p:cNvCxnSpPr>
                <p:nvPr/>
              </p:nvCxnSpPr>
              <p:spPr>
                <a:xfrm flipH="1">
                  <a:off x="5310529" y="1518712"/>
                  <a:ext cx="3619" cy="4696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flipH="1">
                  <a:off x="5272528" y="1519948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flipH="1">
                  <a:off x="5272528" y="1559496"/>
                  <a:ext cx="76000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196" name="Group 160"/>
            <p:cNvGrpSpPr>
              <a:grpSpLocks/>
            </p:cNvGrpSpPr>
            <p:nvPr/>
          </p:nvGrpSpPr>
          <p:grpSpPr bwMode="auto">
            <a:xfrm>
              <a:off x="2011263" y="1429494"/>
              <a:ext cx="5790175" cy="1808725"/>
              <a:chOff x="2011263" y="1429494"/>
              <a:chExt cx="5790175" cy="1808725"/>
            </a:xfrm>
          </p:grpSpPr>
          <p:sp>
            <p:nvSpPr>
              <p:cNvPr id="160" name="Freeform 159"/>
              <p:cNvSpPr/>
              <p:nvPr/>
            </p:nvSpPr>
            <p:spPr>
              <a:xfrm>
                <a:off x="2052946" y="1465030"/>
                <a:ext cx="2946116" cy="1739537"/>
              </a:xfrm>
              <a:custGeom>
                <a:avLst/>
                <a:gdLst>
                  <a:gd name="connsiteX0" fmla="*/ 2946400 w 2946400"/>
                  <a:gd name="connsiteY0" fmla="*/ 1739900 h 1739900"/>
                  <a:gd name="connsiteX1" fmla="*/ 2717800 w 2946400"/>
                  <a:gd name="connsiteY1" fmla="*/ 1680634 h 1739900"/>
                  <a:gd name="connsiteX2" fmla="*/ 2527300 w 2946400"/>
                  <a:gd name="connsiteY2" fmla="*/ 1706034 h 1739900"/>
                  <a:gd name="connsiteX3" fmla="*/ 2324100 w 2946400"/>
                  <a:gd name="connsiteY3" fmla="*/ 1706034 h 1739900"/>
                  <a:gd name="connsiteX4" fmla="*/ 2120900 w 2946400"/>
                  <a:gd name="connsiteY4" fmla="*/ 1722967 h 1739900"/>
                  <a:gd name="connsiteX5" fmla="*/ 1888066 w 2946400"/>
                  <a:gd name="connsiteY5" fmla="*/ 1642534 h 1739900"/>
                  <a:gd name="connsiteX6" fmla="*/ 1684866 w 2946400"/>
                  <a:gd name="connsiteY6" fmla="*/ 1595967 h 1739900"/>
                  <a:gd name="connsiteX7" fmla="*/ 1464733 w 2946400"/>
                  <a:gd name="connsiteY7" fmla="*/ 1540934 h 1739900"/>
                  <a:gd name="connsiteX8" fmla="*/ 1270000 w 2946400"/>
                  <a:gd name="connsiteY8" fmla="*/ 1426634 h 1739900"/>
                  <a:gd name="connsiteX9" fmla="*/ 1037166 w 2946400"/>
                  <a:gd name="connsiteY9" fmla="*/ 1367367 h 1739900"/>
                  <a:gd name="connsiteX10" fmla="*/ 821266 w 2946400"/>
                  <a:gd name="connsiteY10" fmla="*/ 1236134 h 1739900"/>
                  <a:gd name="connsiteX11" fmla="*/ 736600 w 2946400"/>
                  <a:gd name="connsiteY11" fmla="*/ 1130300 h 1739900"/>
                  <a:gd name="connsiteX12" fmla="*/ 622300 w 2946400"/>
                  <a:gd name="connsiteY12" fmla="*/ 1024467 h 1739900"/>
                  <a:gd name="connsiteX13" fmla="*/ 537633 w 2946400"/>
                  <a:gd name="connsiteY13" fmla="*/ 948267 h 1739900"/>
                  <a:gd name="connsiteX14" fmla="*/ 436033 w 2946400"/>
                  <a:gd name="connsiteY14" fmla="*/ 812800 h 1739900"/>
                  <a:gd name="connsiteX15" fmla="*/ 321733 w 2946400"/>
                  <a:gd name="connsiteY15" fmla="*/ 635000 h 1739900"/>
                  <a:gd name="connsiteX16" fmla="*/ 194733 w 2946400"/>
                  <a:gd name="connsiteY16" fmla="*/ 478367 h 1739900"/>
                  <a:gd name="connsiteX17" fmla="*/ 88900 w 2946400"/>
                  <a:gd name="connsiteY17" fmla="*/ 292100 h 1739900"/>
                  <a:gd name="connsiteX18" fmla="*/ 0 w 2946400"/>
                  <a:gd name="connsiteY18" fmla="*/ 0 h 173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46400" h="1739900">
                    <a:moveTo>
                      <a:pt x="2946400" y="1739900"/>
                    </a:moveTo>
                    <a:lnTo>
                      <a:pt x="2717800" y="1680634"/>
                    </a:lnTo>
                    <a:lnTo>
                      <a:pt x="2527300" y="1706034"/>
                    </a:lnTo>
                    <a:lnTo>
                      <a:pt x="2324100" y="1706034"/>
                    </a:lnTo>
                    <a:lnTo>
                      <a:pt x="2120900" y="1722967"/>
                    </a:lnTo>
                    <a:lnTo>
                      <a:pt x="1888066" y="1642534"/>
                    </a:lnTo>
                    <a:lnTo>
                      <a:pt x="1684866" y="1595967"/>
                    </a:lnTo>
                    <a:lnTo>
                      <a:pt x="1464733" y="1540934"/>
                    </a:lnTo>
                    <a:lnTo>
                      <a:pt x="1270000" y="1426634"/>
                    </a:lnTo>
                    <a:lnTo>
                      <a:pt x="1037166" y="1367367"/>
                    </a:lnTo>
                    <a:lnTo>
                      <a:pt x="821266" y="1236134"/>
                    </a:lnTo>
                    <a:lnTo>
                      <a:pt x="736600" y="1130300"/>
                    </a:lnTo>
                    <a:lnTo>
                      <a:pt x="622300" y="1024467"/>
                    </a:lnTo>
                    <a:lnTo>
                      <a:pt x="537633" y="948267"/>
                    </a:lnTo>
                    <a:lnTo>
                      <a:pt x="436033" y="812800"/>
                    </a:lnTo>
                    <a:lnTo>
                      <a:pt x="321733" y="635000"/>
                    </a:lnTo>
                    <a:lnTo>
                      <a:pt x="194733" y="478367"/>
                    </a:lnTo>
                    <a:lnTo>
                      <a:pt x="88900" y="292100"/>
                    </a:lnTo>
                    <a:lnTo>
                      <a:pt x="0" y="0"/>
                    </a:lnTo>
                  </a:path>
                </a:pathLst>
              </a:custGeom>
              <a:ln w="19050" cmpd="sng"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715">
                  <a:defRPr/>
                </a:pPr>
                <a:endParaRPr lang="en-US" sz="14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93306" name="Group 156"/>
              <p:cNvGrpSpPr>
                <a:grpSpLocks/>
              </p:cNvGrpSpPr>
              <p:nvPr/>
            </p:nvGrpSpPr>
            <p:grpSpPr bwMode="auto">
              <a:xfrm>
                <a:off x="2011263" y="1429494"/>
                <a:ext cx="5790175" cy="1808725"/>
                <a:chOff x="2011263" y="1429494"/>
                <a:chExt cx="5790175" cy="1808725"/>
              </a:xfrm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5130811" y="2785554"/>
                  <a:ext cx="2636584" cy="363461"/>
                </a:xfrm>
                <a:custGeom>
                  <a:avLst/>
                  <a:gdLst>
                    <a:gd name="connsiteX0" fmla="*/ 2637367 w 2637367"/>
                    <a:gd name="connsiteY0" fmla="*/ 0 h 364067"/>
                    <a:gd name="connsiteX1" fmla="*/ 2417233 w 2637367"/>
                    <a:gd name="connsiteY1" fmla="*/ 12700 h 364067"/>
                    <a:gd name="connsiteX2" fmla="*/ 1989667 w 2637367"/>
                    <a:gd name="connsiteY2" fmla="*/ 93134 h 364067"/>
                    <a:gd name="connsiteX3" fmla="*/ 1595967 w 2637367"/>
                    <a:gd name="connsiteY3" fmla="*/ 33867 h 364067"/>
                    <a:gd name="connsiteX4" fmla="*/ 1172633 w 2637367"/>
                    <a:gd name="connsiteY4" fmla="*/ 211667 h 364067"/>
                    <a:gd name="connsiteX5" fmla="*/ 762000 w 2637367"/>
                    <a:gd name="connsiteY5" fmla="*/ 292100 h 364067"/>
                    <a:gd name="connsiteX6" fmla="*/ 304800 w 2637367"/>
                    <a:gd name="connsiteY6" fmla="*/ 279400 h 364067"/>
                    <a:gd name="connsiteX7" fmla="*/ 0 w 2637367"/>
                    <a:gd name="connsiteY7" fmla="*/ 364067 h 364067"/>
                    <a:gd name="connsiteX0" fmla="*/ 2637367 w 2637367"/>
                    <a:gd name="connsiteY0" fmla="*/ 0 h 364067"/>
                    <a:gd name="connsiteX1" fmla="*/ 2417233 w 2637367"/>
                    <a:gd name="connsiteY1" fmla="*/ 12700 h 364067"/>
                    <a:gd name="connsiteX2" fmla="*/ 1989667 w 2637367"/>
                    <a:gd name="connsiteY2" fmla="*/ 93134 h 364067"/>
                    <a:gd name="connsiteX3" fmla="*/ 1595967 w 2637367"/>
                    <a:gd name="connsiteY3" fmla="*/ 33867 h 364067"/>
                    <a:gd name="connsiteX4" fmla="*/ 1172633 w 2637367"/>
                    <a:gd name="connsiteY4" fmla="*/ 211667 h 364067"/>
                    <a:gd name="connsiteX5" fmla="*/ 762000 w 2637367"/>
                    <a:gd name="connsiteY5" fmla="*/ 292100 h 364067"/>
                    <a:gd name="connsiteX6" fmla="*/ 304800 w 2637367"/>
                    <a:gd name="connsiteY6" fmla="*/ 296333 h 364067"/>
                    <a:gd name="connsiteX7" fmla="*/ 0 w 2637367"/>
                    <a:gd name="connsiteY7" fmla="*/ 364067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37367" h="364067">
                      <a:moveTo>
                        <a:pt x="2637367" y="0"/>
                      </a:moveTo>
                      <a:lnTo>
                        <a:pt x="2417233" y="12700"/>
                      </a:lnTo>
                      <a:lnTo>
                        <a:pt x="1989667" y="93134"/>
                      </a:lnTo>
                      <a:lnTo>
                        <a:pt x="1595967" y="33867"/>
                      </a:lnTo>
                      <a:lnTo>
                        <a:pt x="1172633" y="211667"/>
                      </a:lnTo>
                      <a:lnTo>
                        <a:pt x="762000" y="292100"/>
                      </a:lnTo>
                      <a:lnTo>
                        <a:pt x="304800" y="296333"/>
                      </a:lnTo>
                      <a:lnTo>
                        <a:pt x="0" y="364067"/>
                      </a:lnTo>
                    </a:path>
                  </a:pathLst>
                </a:custGeom>
                <a:ln w="19050" cmpd="sng"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93308" name="Group 125"/>
                <p:cNvGrpSpPr>
                  <a:grpSpLocks/>
                </p:cNvGrpSpPr>
                <p:nvPr/>
              </p:nvGrpSpPr>
              <p:grpSpPr bwMode="auto">
                <a:xfrm>
                  <a:off x="2011263" y="1429494"/>
                  <a:ext cx="5790175" cy="1808725"/>
                  <a:chOff x="2011263" y="1429494"/>
                  <a:chExt cx="5790175" cy="1808725"/>
                </a:xfrm>
              </p:grpSpPr>
              <p:sp>
                <p:nvSpPr>
                  <p:cNvPr id="105" name="Oval 104"/>
                  <p:cNvSpPr>
                    <a:spLocks noChangeAspect="1"/>
                  </p:cNvSpPr>
                  <p:nvPr/>
                </p:nvSpPr>
                <p:spPr>
                  <a:xfrm>
                    <a:off x="7729299" y="2756985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4" name="Oval 123"/>
                  <p:cNvSpPr>
                    <a:spLocks noChangeAspect="1"/>
                  </p:cNvSpPr>
                  <p:nvPr/>
                </p:nvSpPr>
                <p:spPr>
                  <a:xfrm>
                    <a:off x="7097535" y="2842692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5" name="Oval 124"/>
                  <p:cNvSpPr>
                    <a:spLocks noChangeAspect="1"/>
                  </p:cNvSpPr>
                  <p:nvPr/>
                </p:nvSpPr>
                <p:spPr>
                  <a:xfrm>
                    <a:off x="7519769" y="2766508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7" name="Oval 126"/>
                  <p:cNvSpPr>
                    <a:spLocks noChangeAspect="1"/>
                  </p:cNvSpPr>
                  <p:nvPr/>
                </p:nvSpPr>
                <p:spPr>
                  <a:xfrm>
                    <a:off x="6691174" y="2782380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" name="Oval 127"/>
                  <p:cNvSpPr>
                    <a:spLocks noChangeAspect="1"/>
                  </p:cNvSpPr>
                  <p:nvPr/>
                </p:nvSpPr>
                <p:spPr>
                  <a:xfrm>
                    <a:off x="6262590" y="2963317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" name="Oval 128"/>
                  <p:cNvSpPr>
                    <a:spLocks noChangeAspect="1"/>
                  </p:cNvSpPr>
                  <p:nvPr/>
                </p:nvSpPr>
                <p:spPr>
                  <a:xfrm>
                    <a:off x="5865754" y="3045850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0" name="Oval 129"/>
                  <p:cNvSpPr>
                    <a:spLocks noChangeAspect="1"/>
                  </p:cNvSpPr>
                  <p:nvPr/>
                </p:nvSpPr>
                <p:spPr>
                  <a:xfrm>
                    <a:off x="5405423" y="3036327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1" name="Oval 130"/>
                  <p:cNvSpPr>
                    <a:spLocks noChangeAspect="1"/>
                  </p:cNvSpPr>
                  <p:nvPr/>
                </p:nvSpPr>
                <p:spPr>
                  <a:xfrm>
                    <a:off x="5094303" y="3118860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2" name="Oval 131"/>
                  <p:cNvSpPr>
                    <a:spLocks noChangeAspect="1"/>
                  </p:cNvSpPr>
                  <p:nvPr/>
                </p:nvSpPr>
                <p:spPr>
                  <a:xfrm>
                    <a:off x="4967315" y="3166475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3" name="Oval 132"/>
                  <p:cNvSpPr>
                    <a:spLocks noChangeAspect="1"/>
                  </p:cNvSpPr>
                  <p:nvPr/>
                </p:nvSpPr>
                <p:spPr>
                  <a:xfrm>
                    <a:off x="4745087" y="3118860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4" name="Oval 133"/>
                  <p:cNvSpPr>
                    <a:spLocks noChangeAspect="1"/>
                  </p:cNvSpPr>
                  <p:nvPr/>
                </p:nvSpPr>
                <p:spPr>
                  <a:xfrm>
                    <a:off x="4551430" y="3131557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5" name="Oval 134"/>
                  <p:cNvSpPr>
                    <a:spLocks noChangeAspect="1"/>
                  </p:cNvSpPr>
                  <p:nvPr/>
                </p:nvSpPr>
                <p:spPr>
                  <a:xfrm>
                    <a:off x="4341900" y="3137906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6" name="Oval 135"/>
                  <p:cNvSpPr>
                    <a:spLocks noChangeAspect="1"/>
                  </p:cNvSpPr>
                  <p:nvPr/>
                </p:nvSpPr>
                <p:spPr>
                  <a:xfrm>
                    <a:off x="4138720" y="3150603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7" name="Oval 136"/>
                  <p:cNvSpPr>
                    <a:spLocks noChangeAspect="1"/>
                  </p:cNvSpPr>
                  <p:nvPr/>
                </p:nvSpPr>
                <p:spPr>
                  <a:xfrm>
                    <a:off x="3916491" y="3077593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8" name="Oval 137"/>
                  <p:cNvSpPr>
                    <a:spLocks noChangeAspect="1"/>
                  </p:cNvSpPr>
                  <p:nvPr/>
                </p:nvSpPr>
                <p:spPr>
                  <a:xfrm>
                    <a:off x="3706962" y="3020455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9" name="Oval 138"/>
                  <p:cNvSpPr>
                    <a:spLocks noChangeAspect="1"/>
                  </p:cNvSpPr>
                  <p:nvPr/>
                </p:nvSpPr>
                <p:spPr>
                  <a:xfrm>
                    <a:off x="3497432" y="2972840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0" name="Oval 139"/>
                  <p:cNvSpPr>
                    <a:spLocks noChangeAspect="1"/>
                  </p:cNvSpPr>
                  <p:nvPr/>
                </p:nvSpPr>
                <p:spPr>
                  <a:xfrm>
                    <a:off x="3300601" y="2858564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1" name="Oval 140"/>
                  <p:cNvSpPr>
                    <a:spLocks noChangeAspect="1"/>
                  </p:cNvSpPr>
                  <p:nvPr/>
                </p:nvSpPr>
                <p:spPr>
                  <a:xfrm>
                    <a:off x="3065673" y="2791903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2" name="Oval 141"/>
                  <p:cNvSpPr>
                    <a:spLocks noChangeAspect="1"/>
                  </p:cNvSpPr>
                  <p:nvPr/>
                </p:nvSpPr>
                <p:spPr>
                  <a:xfrm>
                    <a:off x="2859318" y="2668104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3" name="Oval 142"/>
                  <p:cNvSpPr>
                    <a:spLocks noChangeAspect="1"/>
                  </p:cNvSpPr>
                  <p:nvPr/>
                </p:nvSpPr>
                <p:spPr>
                  <a:xfrm>
                    <a:off x="2011675" y="1431699"/>
                    <a:ext cx="71430" cy="7301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4" name="Oval 143"/>
                  <p:cNvSpPr>
                    <a:spLocks noChangeAspect="1"/>
                  </p:cNvSpPr>
                  <p:nvPr/>
                </p:nvSpPr>
                <p:spPr>
                  <a:xfrm>
                    <a:off x="2643439" y="2458597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5" name="Oval 144"/>
                  <p:cNvSpPr>
                    <a:spLocks noChangeAspect="1"/>
                  </p:cNvSpPr>
                  <p:nvPr/>
                </p:nvSpPr>
                <p:spPr>
                  <a:xfrm>
                    <a:off x="2554548" y="2379239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6" name="Oval 145"/>
                  <p:cNvSpPr>
                    <a:spLocks noChangeAspect="1"/>
                  </p:cNvSpPr>
                  <p:nvPr/>
                </p:nvSpPr>
                <p:spPr>
                  <a:xfrm>
                    <a:off x="2111677" y="1725325"/>
                    <a:ext cx="73018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7" name="Oval 146"/>
                  <p:cNvSpPr>
                    <a:spLocks noChangeAspect="1"/>
                  </p:cNvSpPr>
                  <p:nvPr/>
                </p:nvSpPr>
                <p:spPr>
                  <a:xfrm>
                    <a:off x="2345018" y="2074503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8" name="Oval 147"/>
                  <p:cNvSpPr>
                    <a:spLocks noChangeAspect="1"/>
                  </p:cNvSpPr>
                  <p:nvPr/>
                </p:nvSpPr>
                <p:spPr>
                  <a:xfrm>
                    <a:off x="2224379" y="1915786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49" name="Oval 148"/>
                  <p:cNvSpPr>
                    <a:spLocks noChangeAspect="1"/>
                  </p:cNvSpPr>
                  <p:nvPr/>
                </p:nvSpPr>
                <p:spPr>
                  <a:xfrm>
                    <a:off x="2021199" y="1430112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435" name="Oval 434"/>
                  <p:cNvSpPr>
                    <a:spLocks noChangeAspect="1"/>
                  </p:cNvSpPr>
                  <p:nvPr/>
                </p:nvSpPr>
                <p:spPr>
                  <a:xfrm>
                    <a:off x="2751379" y="2563351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445" name="Oval 444"/>
                  <p:cNvSpPr>
                    <a:spLocks noChangeAspect="1"/>
                  </p:cNvSpPr>
                  <p:nvPr/>
                </p:nvSpPr>
                <p:spPr>
                  <a:xfrm>
                    <a:off x="2462482" y="2245917"/>
                    <a:ext cx="71430" cy="7142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</p:grpSp>
        <p:cxnSp>
          <p:nvCxnSpPr>
            <p:cNvPr id="93197" name="Straight Connector 180"/>
            <p:cNvCxnSpPr>
              <a:cxnSpLocks noChangeShapeType="1"/>
            </p:cNvCxnSpPr>
            <p:nvPr/>
          </p:nvCxnSpPr>
          <p:spPr bwMode="auto">
            <a:xfrm>
              <a:off x="2209800" y="3989388"/>
              <a:ext cx="2706689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93198" name="Straight Connector 183"/>
            <p:cNvCxnSpPr>
              <a:cxnSpLocks noChangeShapeType="1"/>
            </p:cNvCxnSpPr>
            <p:nvPr/>
          </p:nvCxnSpPr>
          <p:spPr bwMode="auto">
            <a:xfrm>
              <a:off x="4938716" y="3990975"/>
              <a:ext cx="2846384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93199" name="TextBox 11"/>
            <p:cNvSpPr txBox="1">
              <a:spLocks noChangeArrowheads="1"/>
            </p:cNvSpPr>
            <p:nvPr/>
          </p:nvSpPr>
          <p:spPr bwMode="auto">
            <a:xfrm>
              <a:off x="2351089" y="3963989"/>
              <a:ext cx="2411411" cy="20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41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Slightly </a:t>
              </a:r>
              <a:r>
                <a:rPr lang="en-GB" altLang="en-US" sz="12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hypocaloric</a:t>
              </a: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diet</a:t>
              </a:r>
            </a:p>
          </p:txBody>
        </p:sp>
        <p:sp>
          <p:nvSpPr>
            <p:cNvPr id="93200" name="TextBox 11"/>
            <p:cNvSpPr txBox="1">
              <a:spLocks noChangeArrowheads="1"/>
            </p:cNvSpPr>
            <p:nvPr/>
          </p:nvSpPr>
          <p:spPr bwMode="auto">
            <a:xfrm>
              <a:off x="4888378" y="3963989"/>
              <a:ext cx="2958826" cy="34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41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Weight maintenance (</a:t>
              </a:r>
              <a:r>
                <a:rPr lang="en-GB" altLang="en-US" sz="12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eucaloric</a:t>
              </a:r>
              <a:r>
                <a:rPr lang="en-GB" alt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 diet</a:t>
              </a:r>
            </a:p>
          </p:txBody>
        </p:sp>
        <p:grpSp>
          <p:nvGrpSpPr>
            <p:cNvPr id="93201" name="Group 11"/>
            <p:cNvGrpSpPr>
              <a:grpSpLocks/>
            </p:cNvGrpSpPr>
            <p:nvPr/>
          </p:nvGrpSpPr>
          <p:grpSpPr bwMode="auto">
            <a:xfrm>
              <a:off x="961968" y="1464732"/>
              <a:ext cx="7458349" cy="2473330"/>
              <a:chOff x="1444568" y="1543845"/>
              <a:chExt cx="7458349" cy="3488242"/>
            </a:xfrm>
          </p:grpSpPr>
          <p:sp>
            <p:nvSpPr>
              <p:cNvPr id="93266" name="TextBox 58"/>
              <p:cNvSpPr txBox="1">
                <a:spLocks noChangeArrowheads="1"/>
              </p:cNvSpPr>
              <p:nvPr/>
            </p:nvSpPr>
            <p:spPr bwMode="auto">
              <a:xfrm rot="16200000">
                <a:off x="385863" y="2812607"/>
                <a:ext cx="2394382" cy="276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Change in bodyweight (%)</a:t>
                </a:r>
              </a:p>
            </p:txBody>
          </p:sp>
          <p:grpSp>
            <p:nvGrpSpPr>
              <p:cNvPr id="93268" name="Group 15"/>
              <p:cNvGrpSpPr>
                <a:grpSpLocks/>
              </p:cNvGrpSpPr>
              <p:nvPr/>
            </p:nvGrpSpPr>
            <p:grpSpPr bwMode="auto">
              <a:xfrm>
                <a:off x="2055999" y="1543845"/>
                <a:ext cx="6519676" cy="2984763"/>
                <a:chOff x="2055999" y="1200945"/>
                <a:chExt cx="6519676" cy="2984763"/>
              </a:xfrm>
            </p:grpSpPr>
            <p:cxnSp>
              <p:nvCxnSpPr>
                <p:cNvPr id="26" name="Gerade Verbindung 23"/>
                <p:cNvCxnSpPr/>
                <p:nvPr/>
              </p:nvCxnSpPr>
              <p:spPr bwMode="auto">
                <a:xfrm>
                  <a:off x="2056168" y="3592034"/>
                  <a:ext cx="7143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23"/>
                <p:cNvCxnSpPr/>
                <p:nvPr/>
              </p:nvCxnSpPr>
              <p:spPr bwMode="auto">
                <a:xfrm>
                  <a:off x="2056168" y="2642929"/>
                  <a:ext cx="7143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23"/>
                <p:cNvCxnSpPr/>
                <p:nvPr/>
              </p:nvCxnSpPr>
              <p:spPr bwMode="auto">
                <a:xfrm>
                  <a:off x="2056168" y="1684870"/>
                  <a:ext cx="7143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23"/>
                <p:cNvCxnSpPr/>
                <p:nvPr/>
              </p:nvCxnSpPr>
              <p:spPr bwMode="auto">
                <a:xfrm>
                  <a:off x="2056168" y="1212555"/>
                  <a:ext cx="7143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23"/>
                <p:cNvCxnSpPr/>
                <p:nvPr/>
              </p:nvCxnSpPr>
              <p:spPr bwMode="auto">
                <a:xfrm>
                  <a:off x="2127598" y="1201364"/>
                  <a:ext cx="0" cy="288984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23"/>
                <p:cNvCxnSpPr/>
                <p:nvPr/>
              </p:nvCxnSpPr>
              <p:spPr bwMode="auto">
                <a:xfrm flipV="1">
                  <a:off x="2246650" y="4088971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23"/>
                <p:cNvCxnSpPr/>
                <p:nvPr/>
              </p:nvCxnSpPr>
              <p:spPr bwMode="auto">
                <a:xfrm flipV="1">
                  <a:off x="3280012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23"/>
                <p:cNvCxnSpPr/>
                <p:nvPr/>
              </p:nvCxnSpPr>
              <p:spPr bwMode="auto">
                <a:xfrm flipV="1">
                  <a:off x="8572227" y="4093448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23"/>
                <p:cNvCxnSpPr/>
                <p:nvPr/>
              </p:nvCxnSpPr>
              <p:spPr bwMode="auto">
                <a:xfrm flipV="1">
                  <a:off x="2740314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 Verbindung 23"/>
                <p:cNvCxnSpPr/>
                <p:nvPr/>
              </p:nvCxnSpPr>
              <p:spPr bwMode="auto">
                <a:xfrm>
                  <a:off x="2240300" y="4097925"/>
                  <a:ext cx="633510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23"/>
                <p:cNvCxnSpPr/>
                <p:nvPr/>
              </p:nvCxnSpPr>
              <p:spPr bwMode="auto">
                <a:xfrm>
                  <a:off x="2056168" y="2152707"/>
                  <a:ext cx="7143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23"/>
                <p:cNvCxnSpPr/>
                <p:nvPr/>
              </p:nvCxnSpPr>
              <p:spPr bwMode="auto">
                <a:xfrm>
                  <a:off x="2056168" y="3126436"/>
                  <a:ext cx="7143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23"/>
                <p:cNvCxnSpPr/>
                <p:nvPr/>
              </p:nvCxnSpPr>
              <p:spPr bwMode="auto">
                <a:xfrm>
                  <a:off x="2056168" y="4082255"/>
                  <a:ext cx="7143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23"/>
                <p:cNvCxnSpPr/>
                <p:nvPr/>
              </p:nvCxnSpPr>
              <p:spPr bwMode="auto">
                <a:xfrm flipV="1">
                  <a:off x="3813361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23"/>
                <p:cNvCxnSpPr/>
                <p:nvPr/>
              </p:nvCxnSpPr>
              <p:spPr bwMode="auto">
                <a:xfrm flipV="1">
                  <a:off x="4334011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23"/>
                <p:cNvCxnSpPr/>
                <p:nvPr/>
              </p:nvCxnSpPr>
              <p:spPr bwMode="auto">
                <a:xfrm flipV="1">
                  <a:off x="4864185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23"/>
                <p:cNvCxnSpPr/>
                <p:nvPr/>
              </p:nvCxnSpPr>
              <p:spPr bwMode="auto">
                <a:xfrm flipV="1">
                  <a:off x="5384834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 Verbindung 23"/>
                <p:cNvCxnSpPr/>
                <p:nvPr/>
              </p:nvCxnSpPr>
              <p:spPr bwMode="auto">
                <a:xfrm flipV="1">
                  <a:off x="5922946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 Verbindung 23"/>
                <p:cNvCxnSpPr/>
                <p:nvPr/>
              </p:nvCxnSpPr>
              <p:spPr bwMode="auto">
                <a:xfrm flipV="1">
                  <a:off x="6448357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 Verbindung 23"/>
                <p:cNvCxnSpPr/>
                <p:nvPr/>
              </p:nvCxnSpPr>
              <p:spPr bwMode="auto">
                <a:xfrm flipV="1">
                  <a:off x="6973769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 Verbindung 23"/>
                <p:cNvCxnSpPr/>
                <p:nvPr/>
              </p:nvCxnSpPr>
              <p:spPr bwMode="auto">
                <a:xfrm flipV="1">
                  <a:off x="7511879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 Verbindung 23"/>
                <p:cNvCxnSpPr/>
                <p:nvPr/>
              </p:nvCxnSpPr>
              <p:spPr bwMode="auto">
                <a:xfrm flipV="1">
                  <a:off x="8027768" y="4095686"/>
                  <a:ext cx="0" cy="895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269" name="TextBox 62"/>
              <p:cNvSpPr txBox="1">
                <a:spLocks noChangeArrowheads="1"/>
              </p:cNvSpPr>
              <p:nvPr/>
            </p:nvSpPr>
            <p:spPr bwMode="auto">
              <a:xfrm>
                <a:off x="1947346" y="4514588"/>
                <a:ext cx="572962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–10</a:t>
                </a:r>
              </a:p>
            </p:txBody>
          </p:sp>
          <p:sp>
            <p:nvSpPr>
              <p:cNvPr id="93270" name="TextBox 62"/>
              <p:cNvSpPr txBox="1">
                <a:spLocks noChangeArrowheads="1"/>
              </p:cNvSpPr>
              <p:nvPr/>
            </p:nvSpPr>
            <p:spPr bwMode="auto">
              <a:xfrm>
                <a:off x="3087527" y="4514591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sp>
            <p:nvSpPr>
              <p:cNvPr id="93271" name="TextBox 62"/>
              <p:cNvSpPr txBox="1">
                <a:spLocks noChangeArrowheads="1"/>
              </p:cNvSpPr>
              <p:nvPr/>
            </p:nvSpPr>
            <p:spPr bwMode="auto">
              <a:xfrm>
                <a:off x="8246713" y="4514591"/>
                <a:ext cx="656204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110</a:t>
                </a:r>
              </a:p>
            </p:txBody>
          </p:sp>
          <p:sp>
            <p:nvSpPr>
              <p:cNvPr id="93272" name="TextBox 62"/>
              <p:cNvSpPr txBox="1">
                <a:spLocks noChangeArrowheads="1"/>
              </p:cNvSpPr>
              <p:nvPr/>
            </p:nvSpPr>
            <p:spPr bwMode="auto">
              <a:xfrm>
                <a:off x="4860552" y="4739150"/>
                <a:ext cx="1133847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Week</a:t>
                </a:r>
              </a:p>
            </p:txBody>
          </p:sp>
          <p:sp>
            <p:nvSpPr>
              <p:cNvPr id="93273" name="TextBox 62"/>
              <p:cNvSpPr txBox="1">
                <a:spLocks noChangeArrowheads="1"/>
              </p:cNvSpPr>
              <p:nvPr/>
            </p:nvSpPr>
            <p:spPr bwMode="auto">
              <a:xfrm>
                <a:off x="2644424" y="4514591"/>
                <a:ext cx="191905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93274" name="TextBox 62"/>
              <p:cNvSpPr txBox="1">
                <a:spLocks noChangeArrowheads="1"/>
              </p:cNvSpPr>
              <p:nvPr/>
            </p:nvSpPr>
            <p:spPr bwMode="auto">
              <a:xfrm>
                <a:off x="3622906" y="4526531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</a:p>
            </p:txBody>
          </p:sp>
          <p:sp>
            <p:nvSpPr>
              <p:cNvPr id="93275" name="TextBox 62"/>
              <p:cNvSpPr txBox="1">
                <a:spLocks noChangeArrowheads="1"/>
              </p:cNvSpPr>
              <p:nvPr/>
            </p:nvSpPr>
            <p:spPr bwMode="auto">
              <a:xfrm>
                <a:off x="4148127" y="4514594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</a:t>
                </a:r>
              </a:p>
            </p:txBody>
          </p:sp>
          <p:sp>
            <p:nvSpPr>
              <p:cNvPr id="93276" name="TextBox 62"/>
              <p:cNvSpPr txBox="1">
                <a:spLocks noChangeArrowheads="1"/>
              </p:cNvSpPr>
              <p:nvPr/>
            </p:nvSpPr>
            <p:spPr bwMode="auto">
              <a:xfrm>
                <a:off x="4677628" y="4514594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40</a:t>
                </a:r>
              </a:p>
            </p:txBody>
          </p:sp>
          <p:sp>
            <p:nvSpPr>
              <p:cNvPr id="93277" name="TextBox 62"/>
              <p:cNvSpPr txBox="1">
                <a:spLocks noChangeArrowheads="1"/>
              </p:cNvSpPr>
              <p:nvPr/>
            </p:nvSpPr>
            <p:spPr bwMode="auto">
              <a:xfrm>
                <a:off x="5198616" y="4514594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50</a:t>
                </a:r>
              </a:p>
            </p:txBody>
          </p:sp>
          <p:sp>
            <p:nvSpPr>
              <p:cNvPr id="93278" name="TextBox 62"/>
              <p:cNvSpPr txBox="1">
                <a:spLocks noChangeArrowheads="1"/>
              </p:cNvSpPr>
              <p:nvPr/>
            </p:nvSpPr>
            <p:spPr bwMode="auto">
              <a:xfrm>
                <a:off x="5736536" y="4514594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</a:t>
                </a:r>
              </a:p>
            </p:txBody>
          </p:sp>
          <p:sp>
            <p:nvSpPr>
              <p:cNvPr id="93279" name="TextBox 64"/>
              <p:cNvSpPr txBox="1">
                <a:spLocks noChangeArrowheads="1"/>
              </p:cNvSpPr>
              <p:nvPr/>
            </p:nvSpPr>
            <p:spPr bwMode="auto">
              <a:xfrm>
                <a:off x="6261804" y="4514594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</a:t>
                </a:r>
              </a:p>
            </p:txBody>
          </p:sp>
          <p:sp>
            <p:nvSpPr>
              <p:cNvPr id="93280" name="TextBox 66"/>
              <p:cNvSpPr txBox="1">
                <a:spLocks noChangeArrowheads="1"/>
              </p:cNvSpPr>
              <p:nvPr/>
            </p:nvSpPr>
            <p:spPr bwMode="auto">
              <a:xfrm>
                <a:off x="6787025" y="4514594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80</a:t>
                </a:r>
              </a:p>
            </p:txBody>
          </p:sp>
          <p:sp>
            <p:nvSpPr>
              <p:cNvPr id="93281" name="TextBox 68"/>
              <p:cNvSpPr txBox="1">
                <a:spLocks noChangeArrowheads="1"/>
              </p:cNvSpPr>
              <p:nvPr/>
            </p:nvSpPr>
            <p:spPr bwMode="auto">
              <a:xfrm>
                <a:off x="7324992" y="4514594"/>
                <a:ext cx="380948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90</a:t>
                </a:r>
              </a:p>
            </p:txBody>
          </p:sp>
          <p:sp>
            <p:nvSpPr>
              <p:cNvPr id="93282" name="TextBox 70"/>
              <p:cNvSpPr txBox="1">
                <a:spLocks noChangeArrowheads="1"/>
              </p:cNvSpPr>
              <p:nvPr/>
            </p:nvSpPr>
            <p:spPr bwMode="auto">
              <a:xfrm>
                <a:off x="7741076" y="4514591"/>
                <a:ext cx="576883" cy="2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68414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</a:t>
                </a:r>
              </a:p>
            </p:txBody>
          </p:sp>
        </p:grpSp>
        <p:grpSp>
          <p:nvGrpSpPr>
            <p:cNvPr id="93202" name="Group 152"/>
            <p:cNvGrpSpPr>
              <a:grpSpLocks/>
            </p:cNvGrpSpPr>
            <p:nvPr/>
          </p:nvGrpSpPr>
          <p:grpSpPr bwMode="auto">
            <a:xfrm>
              <a:off x="2021210" y="1436157"/>
              <a:ext cx="5775325" cy="1174750"/>
              <a:chOff x="2021210" y="1436157"/>
              <a:chExt cx="5775325" cy="1174750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2052946" y="1465030"/>
                <a:ext cx="2938179" cy="1112605"/>
              </a:xfrm>
              <a:custGeom>
                <a:avLst/>
                <a:gdLst>
                  <a:gd name="connsiteX0" fmla="*/ 2815167 w 2815167"/>
                  <a:gd name="connsiteY0" fmla="*/ 719666 h 791633"/>
                  <a:gd name="connsiteX1" fmla="*/ 2607734 w 2815167"/>
                  <a:gd name="connsiteY1" fmla="*/ 706966 h 791633"/>
                  <a:gd name="connsiteX2" fmla="*/ 2387600 w 2815167"/>
                  <a:gd name="connsiteY2" fmla="*/ 702733 h 791633"/>
                  <a:gd name="connsiteX3" fmla="*/ 2201334 w 2815167"/>
                  <a:gd name="connsiteY3" fmla="*/ 732366 h 791633"/>
                  <a:gd name="connsiteX4" fmla="*/ 1985434 w 2815167"/>
                  <a:gd name="connsiteY4" fmla="*/ 732366 h 791633"/>
                  <a:gd name="connsiteX5" fmla="*/ 1761067 w 2815167"/>
                  <a:gd name="connsiteY5" fmla="*/ 766233 h 791633"/>
                  <a:gd name="connsiteX6" fmla="*/ 1557867 w 2815167"/>
                  <a:gd name="connsiteY6" fmla="*/ 791633 h 791633"/>
                  <a:gd name="connsiteX7" fmla="*/ 1350434 w 2815167"/>
                  <a:gd name="connsiteY7" fmla="*/ 766233 h 791633"/>
                  <a:gd name="connsiteX8" fmla="*/ 1109134 w 2815167"/>
                  <a:gd name="connsiteY8" fmla="*/ 690033 h 791633"/>
                  <a:gd name="connsiteX9" fmla="*/ 927100 w 2815167"/>
                  <a:gd name="connsiteY9" fmla="*/ 664633 h 791633"/>
                  <a:gd name="connsiteX10" fmla="*/ 715434 w 2815167"/>
                  <a:gd name="connsiteY10" fmla="*/ 596900 h 791633"/>
                  <a:gd name="connsiteX11" fmla="*/ 601134 w 2815167"/>
                  <a:gd name="connsiteY11" fmla="*/ 503766 h 791633"/>
                  <a:gd name="connsiteX12" fmla="*/ 486834 w 2815167"/>
                  <a:gd name="connsiteY12" fmla="*/ 474133 h 791633"/>
                  <a:gd name="connsiteX13" fmla="*/ 372534 w 2815167"/>
                  <a:gd name="connsiteY13" fmla="*/ 410633 h 791633"/>
                  <a:gd name="connsiteX14" fmla="*/ 270934 w 2815167"/>
                  <a:gd name="connsiteY14" fmla="*/ 397933 h 791633"/>
                  <a:gd name="connsiteX15" fmla="*/ 177800 w 2815167"/>
                  <a:gd name="connsiteY15" fmla="*/ 249766 h 791633"/>
                  <a:gd name="connsiteX16" fmla="*/ 67734 w 2815167"/>
                  <a:gd name="connsiteY16" fmla="*/ 169333 h 791633"/>
                  <a:gd name="connsiteX17" fmla="*/ 0 w 2815167"/>
                  <a:gd name="connsiteY17" fmla="*/ 0 h 791633"/>
                  <a:gd name="connsiteX0" fmla="*/ 2937934 w 2937934"/>
                  <a:gd name="connsiteY0" fmla="*/ 1041399 h 1113366"/>
                  <a:gd name="connsiteX1" fmla="*/ 2730501 w 2937934"/>
                  <a:gd name="connsiteY1" fmla="*/ 1028699 h 1113366"/>
                  <a:gd name="connsiteX2" fmla="*/ 2510367 w 2937934"/>
                  <a:gd name="connsiteY2" fmla="*/ 1024466 h 1113366"/>
                  <a:gd name="connsiteX3" fmla="*/ 2324101 w 2937934"/>
                  <a:gd name="connsiteY3" fmla="*/ 1054099 h 1113366"/>
                  <a:gd name="connsiteX4" fmla="*/ 2108201 w 2937934"/>
                  <a:gd name="connsiteY4" fmla="*/ 1054099 h 1113366"/>
                  <a:gd name="connsiteX5" fmla="*/ 1883834 w 2937934"/>
                  <a:gd name="connsiteY5" fmla="*/ 1087966 h 1113366"/>
                  <a:gd name="connsiteX6" fmla="*/ 1680634 w 2937934"/>
                  <a:gd name="connsiteY6" fmla="*/ 1113366 h 1113366"/>
                  <a:gd name="connsiteX7" fmla="*/ 1473201 w 2937934"/>
                  <a:gd name="connsiteY7" fmla="*/ 1087966 h 1113366"/>
                  <a:gd name="connsiteX8" fmla="*/ 1231901 w 2937934"/>
                  <a:gd name="connsiteY8" fmla="*/ 1011766 h 1113366"/>
                  <a:gd name="connsiteX9" fmla="*/ 1049867 w 2937934"/>
                  <a:gd name="connsiteY9" fmla="*/ 986366 h 1113366"/>
                  <a:gd name="connsiteX10" fmla="*/ 838201 w 2937934"/>
                  <a:gd name="connsiteY10" fmla="*/ 918633 h 1113366"/>
                  <a:gd name="connsiteX11" fmla="*/ 723901 w 2937934"/>
                  <a:gd name="connsiteY11" fmla="*/ 825499 h 1113366"/>
                  <a:gd name="connsiteX12" fmla="*/ 609601 w 2937934"/>
                  <a:gd name="connsiteY12" fmla="*/ 795866 h 1113366"/>
                  <a:gd name="connsiteX13" fmla="*/ 495301 w 2937934"/>
                  <a:gd name="connsiteY13" fmla="*/ 732366 h 1113366"/>
                  <a:gd name="connsiteX14" fmla="*/ 393701 w 2937934"/>
                  <a:gd name="connsiteY14" fmla="*/ 719666 h 1113366"/>
                  <a:gd name="connsiteX15" fmla="*/ 300567 w 2937934"/>
                  <a:gd name="connsiteY15" fmla="*/ 571499 h 1113366"/>
                  <a:gd name="connsiteX16" fmla="*/ 190501 w 2937934"/>
                  <a:gd name="connsiteY16" fmla="*/ 491066 h 1113366"/>
                  <a:gd name="connsiteX17" fmla="*/ 0 w 2937934"/>
                  <a:gd name="connsiteY17" fmla="*/ 0 h 1113366"/>
                  <a:gd name="connsiteX0" fmla="*/ 2937934 w 2937934"/>
                  <a:gd name="connsiteY0" fmla="*/ 1041399 h 1113366"/>
                  <a:gd name="connsiteX1" fmla="*/ 2730501 w 2937934"/>
                  <a:gd name="connsiteY1" fmla="*/ 1028699 h 1113366"/>
                  <a:gd name="connsiteX2" fmla="*/ 2510367 w 2937934"/>
                  <a:gd name="connsiteY2" fmla="*/ 1024466 h 1113366"/>
                  <a:gd name="connsiteX3" fmla="*/ 2324101 w 2937934"/>
                  <a:gd name="connsiteY3" fmla="*/ 1054099 h 1113366"/>
                  <a:gd name="connsiteX4" fmla="*/ 2108201 w 2937934"/>
                  <a:gd name="connsiteY4" fmla="*/ 1054099 h 1113366"/>
                  <a:gd name="connsiteX5" fmla="*/ 1883834 w 2937934"/>
                  <a:gd name="connsiteY5" fmla="*/ 1087966 h 1113366"/>
                  <a:gd name="connsiteX6" fmla="*/ 1680634 w 2937934"/>
                  <a:gd name="connsiteY6" fmla="*/ 1113366 h 1113366"/>
                  <a:gd name="connsiteX7" fmla="*/ 1473201 w 2937934"/>
                  <a:gd name="connsiteY7" fmla="*/ 1087966 h 1113366"/>
                  <a:gd name="connsiteX8" fmla="*/ 1231901 w 2937934"/>
                  <a:gd name="connsiteY8" fmla="*/ 1011766 h 1113366"/>
                  <a:gd name="connsiteX9" fmla="*/ 1049867 w 2937934"/>
                  <a:gd name="connsiteY9" fmla="*/ 986366 h 1113366"/>
                  <a:gd name="connsiteX10" fmla="*/ 838201 w 2937934"/>
                  <a:gd name="connsiteY10" fmla="*/ 918633 h 1113366"/>
                  <a:gd name="connsiteX11" fmla="*/ 723901 w 2937934"/>
                  <a:gd name="connsiteY11" fmla="*/ 825499 h 1113366"/>
                  <a:gd name="connsiteX12" fmla="*/ 609601 w 2937934"/>
                  <a:gd name="connsiteY12" fmla="*/ 795866 h 1113366"/>
                  <a:gd name="connsiteX13" fmla="*/ 495301 w 2937934"/>
                  <a:gd name="connsiteY13" fmla="*/ 732366 h 1113366"/>
                  <a:gd name="connsiteX14" fmla="*/ 393701 w 2937934"/>
                  <a:gd name="connsiteY14" fmla="*/ 719666 h 1113366"/>
                  <a:gd name="connsiteX15" fmla="*/ 300567 w 2937934"/>
                  <a:gd name="connsiteY15" fmla="*/ 571499 h 1113366"/>
                  <a:gd name="connsiteX16" fmla="*/ 190501 w 2937934"/>
                  <a:gd name="connsiteY16" fmla="*/ 491066 h 1113366"/>
                  <a:gd name="connsiteX17" fmla="*/ 110067 w 2937934"/>
                  <a:gd name="connsiteY17" fmla="*/ 279399 h 1113366"/>
                  <a:gd name="connsiteX18" fmla="*/ 0 w 2937934"/>
                  <a:gd name="connsiteY18" fmla="*/ 0 h 1113366"/>
                  <a:gd name="connsiteX0" fmla="*/ 2937934 w 2937934"/>
                  <a:gd name="connsiteY0" fmla="*/ 1041399 h 1113366"/>
                  <a:gd name="connsiteX1" fmla="*/ 2730501 w 2937934"/>
                  <a:gd name="connsiteY1" fmla="*/ 1028699 h 1113366"/>
                  <a:gd name="connsiteX2" fmla="*/ 2510367 w 2937934"/>
                  <a:gd name="connsiteY2" fmla="*/ 1024466 h 1113366"/>
                  <a:gd name="connsiteX3" fmla="*/ 2324101 w 2937934"/>
                  <a:gd name="connsiteY3" fmla="*/ 1054099 h 1113366"/>
                  <a:gd name="connsiteX4" fmla="*/ 2108201 w 2937934"/>
                  <a:gd name="connsiteY4" fmla="*/ 1054099 h 1113366"/>
                  <a:gd name="connsiteX5" fmla="*/ 1883834 w 2937934"/>
                  <a:gd name="connsiteY5" fmla="*/ 1087966 h 1113366"/>
                  <a:gd name="connsiteX6" fmla="*/ 1680634 w 2937934"/>
                  <a:gd name="connsiteY6" fmla="*/ 1113366 h 1113366"/>
                  <a:gd name="connsiteX7" fmla="*/ 1473201 w 2937934"/>
                  <a:gd name="connsiteY7" fmla="*/ 1087966 h 1113366"/>
                  <a:gd name="connsiteX8" fmla="*/ 1231901 w 2937934"/>
                  <a:gd name="connsiteY8" fmla="*/ 1011766 h 1113366"/>
                  <a:gd name="connsiteX9" fmla="*/ 1049867 w 2937934"/>
                  <a:gd name="connsiteY9" fmla="*/ 986366 h 1113366"/>
                  <a:gd name="connsiteX10" fmla="*/ 838201 w 2937934"/>
                  <a:gd name="connsiteY10" fmla="*/ 918633 h 1113366"/>
                  <a:gd name="connsiteX11" fmla="*/ 723901 w 2937934"/>
                  <a:gd name="connsiteY11" fmla="*/ 825499 h 1113366"/>
                  <a:gd name="connsiteX12" fmla="*/ 609601 w 2937934"/>
                  <a:gd name="connsiteY12" fmla="*/ 795866 h 1113366"/>
                  <a:gd name="connsiteX13" fmla="*/ 495301 w 2937934"/>
                  <a:gd name="connsiteY13" fmla="*/ 732366 h 1113366"/>
                  <a:gd name="connsiteX14" fmla="*/ 393701 w 2937934"/>
                  <a:gd name="connsiteY14" fmla="*/ 719666 h 1113366"/>
                  <a:gd name="connsiteX15" fmla="*/ 300567 w 2937934"/>
                  <a:gd name="connsiteY15" fmla="*/ 571499 h 1113366"/>
                  <a:gd name="connsiteX16" fmla="*/ 190501 w 2937934"/>
                  <a:gd name="connsiteY16" fmla="*/ 491066 h 1113366"/>
                  <a:gd name="connsiteX17" fmla="*/ 88901 w 2937934"/>
                  <a:gd name="connsiteY17" fmla="*/ 292099 h 1113366"/>
                  <a:gd name="connsiteX18" fmla="*/ 0 w 2937934"/>
                  <a:gd name="connsiteY18" fmla="*/ 0 h 111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37934" h="1113366">
                    <a:moveTo>
                      <a:pt x="2937934" y="1041399"/>
                    </a:moveTo>
                    <a:lnTo>
                      <a:pt x="2730501" y="1028699"/>
                    </a:lnTo>
                    <a:lnTo>
                      <a:pt x="2510367" y="1024466"/>
                    </a:lnTo>
                    <a:lnTo>
                      <a:pt x="2324101" y="1054099"/>
                    </a:lnTo>
                    <a:lnTo>
                      <a:pt x="2108201" y="1054099"/>
                    </a:lnTo>
                    <a:lnTo>
                      <a:pt x="1883834" y="1087966"/>
                    </a:lnTo>
                    <a:lnTo>
                      <a:pt x="1680634" y="1113366"/>
                    </a:lnTo>
                    <a:lnTo>
                      <a:pt x="1473201" y="1087966"/>
                    </a:lnTo>
                    <a:lnTo>
                      <a:pt x="1231901" y="1011766"/>
                    </a:lnTo>
                    <a:lnTo>
                      <a:pt x="1049867" y="986366"/>
                    </a:lnTo>
                    <a:lnTo>
                      <a:pt x="838201" y="918633"/>
                    </a:lnTo>
                    <a:lnTo>
                      <a:pt x="723901" y="825499"/>
                    </a:lnTo>
                    <a:lnTo>
                      <a:pt x="609601" y="795866"/>
                    </a:lnTo>
                    <a:lnTo>
                      <a:pt x="495301" y="732366"/>
                    </a:lnTo>
                    <a:lnTo>
                      <a:pt x="393701" y="719666"/>
                    </a:lnTo>
                    <a:lnTo>
                      <a:pt x="300567" y="571499"/>
                    </a:lnTo>
                    <a:lnTo>
                      <a:pt x="190501" y="491066"/>
                    </a:lnTo>
                    <a:lnTo>
                      <a:pt x="88901" y="292099"/>
                    </a:lnTo>
                    <a:lnTo>
                      <a:pt x="0" y="0"/>
                    </a:lnTo>
                  </a:path>
                </a:pathLst>
              </a:custGeom>
              <a:ln w="190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715">
                  <a:defRPr/>
                </a:pPr>
                <a:endParaRPr lang="en-US" sz="14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93236" name="Group 150"/>
              <p:cNvGrpSpPr>
                <a:grpSpLocks/>
              </p:cNvGrpSpPr>
              <p:nvPr/>
            </p:nvGrpSpPr>
            <p:grpSpPr bwMode="auto">
              <a:xfrm>
                <a:off x="2021210" y="1436157"/>
                <a:ext cx="5775325" cy="1174750"/>
                <a:chOff x="2021210" y="1436157"/>
                <a:chExt cx="5775325" cy="1174750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5118112" y="2206237"/>
                  <a:ext cx="2649282" cy="279342"/>
                </a:xfrm>
                <a:custGeom>
                  <a:avLst/>
                  <a:gdLst>
                    <a:gd name="connsiteX0" fmla="*/ 2650067 w 2650067"/>
                    <a:gd name="connsiteY0" fmla="*/ 0 h 279400"/>
                    <a:gd name="connsiteX1" fmla="*/ 2425700 w 2650067"/>
                    <a:gd name="connsiteY1" fmla="*/ 16933 h 279400"/>
                    <a:gd name="connsiteX2" fmla="*/ 2019300 w 2650067"/>
                    <a:gd name="connsiteY2" fmla="*/ 76200 h 279400"/>
                    <a:gd name="connsiteX3" fmla="*/ 1604433 w 2650067"/>
                    <a:gd name="connsiteY3" fmla="*/ 156633 h 279400"/>
                    <a:gd name="connsiteX4" fmla="*/ 1176867 w 2650067"/>
                    <a:gd name="connsiteY4" fmla="*/ 169333 h 279400"/>
                    <a:gd name="connsiteX5" fmla="*/ 762000 w 2650067"/>
                    <a:gd name="connsiteY5" fmla="*/ 220133 h 279400"/>
                    <a:gd name="connsiteX6" fmla="*/ 317500 w 2650067"/>
                    <a:gd name="connsiteY6" fmla="*/ 279400 h 279400"/>
                    <a:gd name="connsiteX7" fmla="*/ 0 w 2650067"/>
                    <a:gd name="connsiteY7" fmla="*/ 2540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0067" h="279400">
                      <a:moveTo>
                        <a:pt x="2650067" y="0"/>
                      </a:moveTo>
                      <a:lnTo>
                        <a:pt x="2425700" y="16933"/>
                      </a:lnTo>
                      <a:lnTo>
                        <a:pt x="2019300" y="76200"/>
                      </a:lnTo>
                      <a:lnTo>
                        <a:pt x="1604433" y="156633"/>
                      </a:lnTo>
                      <a:lnTo>
                        <a:pt x="1176867" y="169333"/>
                      </a:lnTo>
                      <a:lnTo>
                        <a:pt x="762000" y="220133"/>
                      </a:lnTo>
                      <a:lnTo>
                        <a:pt x="317500" y="279400"/>
                      </a:lnTo>
                      <a:lnTo>
                        <a:pt x="0" y="254000"/>
                      </a:lnTo>
                    </a:path>
                  </a:pathLst>
                </a:custGeom>
                <a:ln w="19050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93238" name="Group 74"/>
                <p:cNvGrpSpPr>
                  <a:grpSpLocks/>
                </p:cNvGrpSpPr>
                <p:nvPr/>
              </p:nvGrpSpPr>
              <p:grpSpPr bwMode="auto">
                <a:xfrm>
                  <a:off x="2021210" y="1436157"/>
                  <a:ext cx="5775325" cy="1174750"/>
                  <a:chOff x="2021210" y="1436157"/>
                  <a:chExt cx="5775325" cy="1174750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5087953" y="2423680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4957791" y="2471295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4751436" y="2458598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4532382" y="2458598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4348250" y="2483992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4129196" y="2490341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3910142" y="2515736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5408597" y="2445900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5856229" y="2391937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6259415" y="2337973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6687999" y="2325276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3706961" y="2541131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3491082" y="2525259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3268854" y="2449075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3075197" y="2414157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2865668" y="2347496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2748204" y="2264963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2643439" y="2230045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2529150" y="2172907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2421210" y="2144338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7097534" y="2245917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7500721" y="2188779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7726124" y="2169733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2319620" y="2007842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2221205" y="1928483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2110090" y="1731674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2021199" y="1436461"/>
                    <a:ext cx="69843" cy="6983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715">
                      <a:defRPr/>
                    </a:pPr>
                    <a:endParaRPr lang="en-US" sz="14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</p:grpSp>
        <p:grpSp>
          <p:nvGrpSpPr>
            <p:cNvPr id="93203" name="Group 154"/>
            <p:cNvGrpSpPr>
              <a:grpSpLocks/>
            </p:cNvGrpSpPr>
            <p:nvPr/>
          </p:nvGrpSpPr>
          <p:grpSpPr bwMode="auto">
            <a:xfrm>
              <a:off x="5088260" y="2433107"/>
              <a:ext cx="2714625" cy="857250"/>
              <a:chOff x="5088260" y="2433107"/>
              <a:chExt cx="2714625" cy="857250"/>
            </a:xfrm>
          </p:grpSpPr>
          <p:sp>
            <p:nvSpPr>
              <p:cNvPr id="154" name="Freeform 153"/>
              <p:cNvSpPr/>
              <p:nvPr/>
            </p:nvSpPr>
            <p:spPr>
              <a:xfrm>
                <a:off x="5121288" y="2468121"/>
                <a:ext cx="2646108" cy="787236"/>
              </a:xfrm>
              <a:custGeom>
                <a:avLst/>
                <a:gdLst>
                  <a:gd name="connsiteX0" fmla="*/ 2645834 w 2645834"/>
                  <a:gd name="connsiteY0" fmla="*/ 46567 h 787400"/>
                  <a:gd name="connsiteX1" fmla="*/ 2429934 w 2645834"/>
                  <a:gd name="connsiteY1" fmla="*/ 0 h 787400"/>
                  <a:gd name="connsiteX2" fmla="*/ 2010834 w 2645834"/>
                  <a:gd name="connsiteY2" fmla="*/ 173567 h 787400"/>
                  <a:gd name="connsiteX3" fmla="*/ 1600200 w 2645834"/>
                  <a:gd name="connsiteY3" fmla="*/ 186267 h 787400"/>
                  <a:gd name="connsiteX4" fmla="*/ 1172634 w 2645834"/>
                  <a:gd name="connsiteY4" fmla="*/ 283634 h 787400"/>
                  <a:gd name="connsiteX5" fmla="*/ 778934 w 2645834"/>
                  <a:gd name="connsiteY5" fmla="*/ 431800 h 787400"/>
                  <a:gd name="connsiteX6" fmla="*/ 317500 w 2645834"/>
                  <a:gd name="connsiteY6" fmla="*/ 601134 h 787400"/>
                  <a:gd name="connsiteX7" fmla="*/ 0 w 2645834"/>
                  <a:gd name="connsiteY7" fmla="*/ 787400 h 78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5834" h="787400">
                    <a:moveTo>
                      <a:pt x="2645834" y="46567"/>
                    </a:moveTo>
                    <a:lnTo>
                      <a:pt x="2429934" y="0"/>
                    </a:lnTo>
                    <a:lnTo>
                      <a:pt x="2010834" y="173567"/>
                    </a:lnTo>
                    <a:lnTo>
                      <a:pt x="1600200" y="186267"/>
                    </a:lnTo>
                    <a:lnTo>
                      <a:pt x="1172634" y="283634"/>
                    </a:lnTo>
                    <a:lnTo>
                      <a:pt x="778934" y="431800"/>
                    </a:lnTo>
                    <a:lnTo>
                      <a:pt x="317500" y="601134"/>
                    </a:lnTo>
                    <a:lnTo>
                      <a:pt x="0" y="787400"/>
                    </a:lnTo>
                  </a:path>
                </a:pathLst>
              </a:custGeom>
              <a:ln w="190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715">
                  <a:defRPr/>
                </a:pPr>
                <a:endParaRPr lang="en-US" sz="14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93226" name="Group 103"/>
              <p:cNvGrpSpPr>
                <a:grpSpLocks/>
              </p:cNvGrpSpPr>
              <p:nvPr/>
            </p:nvGrpSpPr>
            <p:grpSpPr bwMode="auto">
              <a:xfrm>
                <a:off x="5088260" y="2433107"/>
                <a:ext cx="2714625" cy="857250"/>
                <a:chOff x="5088260" y="2433107"/>
                <a:chExt cx="2714625" cy="857250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7732474" y="2480818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5087954" y="3220439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519769" y="2433203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091186" y="2607792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688000" y="2620489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265765" y="2718893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856230" y="2868087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5405423" y="3036327"/>
                  <a:ext cx="69843" cy="698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93204" name="Group 158"/>
            <p:cNvGrpSpPr>
              <a:grpSpLocks/>
            </p:cNvGrpSpPr>
            <p:nvPr/>
          </p:nvGrpSpPr>
          <p:grpSpPr bwMode="auto">
            <a:xfrm>
              <a:off x="5087838" y="2470274"/>
              <a:ext cx="2713600" cy="389500"/>
              <a:chOff x="5087838" y="2470274"/>
              <a:chExt cx="2713600" cy="389500"/>
            </a:xfrm>
          </p:grpSpPr>
          <p:sp>
            <p:nvSpPr>
              <p:cNvPr id="158" name="Freeform 157"/>
              <p:cNvSpPr/>
              <p:nvPr/>
            </p:nvSpPr>
            <p:spPr>
              <a:xfrm>
                <a:off x="5118113" y="2514148"/>
                <a:ext cx="2649282" cy="319022"/>
              </a:xfrm>
              <a:custGeom>
                <a:avLst/>
                <a:gdLst>
                  <a:gd name="connsiteX0" fmla="*/ 2650067 w 2650067"/>
                  <a:gd name="connsiteY0" fmla="*/ 317500 h 317500"/>
                  <a:gd name="connsiteX1" fmla="*/ 2438400 w 2650067"/>
                  <a:gd name="connsiteY1" fmla="*/ 279400 h 317500"/>
                  <a:gd name="connsiteX2" fmla="*/ 2019300 w 2650067"/>
                  <a:gd name="connsiteY2" fmla="*/ 258233 h 317500"/>
                  <a:gd name="connsiteX3" fmla="*/ 1600200 w 2650067"/>
                  <a:gd name="connsiteY3" fmla="*/ 241300 h 317500"/>
                  <a:gd name="connsiteX4" fmla="*/ 1181100 w 2650067"/>
                  <a:gd name="connsiteY4" fmla="*/ 254000 h 317500"/>
                  <a:gd name="connsiteX5" fmla="*/ 762000 w 2650067"/>
                  <a:gd name="connsiteY5" fmla="*/ 215900 h 317500"/>
                  <a:gd name="connsiteX6" fmla="*/ 317500 w 2650067"/>
                  <a:gd name="connsiteY6" fmla="*/ 127000 h 317500"/>
                  <a:gd name="connsiteX7" fmla="*/ 0 w 2650067"/>
                  <a:gd name="connsiteY7" fmla="*/ 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0067" h="317500">
                    <a:moveTo>
                      <a:pt x="2650067" y="317500"/>
                    </a:moveTo>
                    <a:lnTo>
                      <a:pt x="2438400" y="279400"/>
                    </a:lnTo>
                    <a:lnTo>
                      <a:pt x="2019300" y="258233"/>
                    </a:lnTo>
                    <a:lnTo>
                      <a:pt x="1600200" y="241300"/>
                    </a:lnTo>
                    <a:lnTo>
                      <a:pt x="1181100" y="254000"/>
                    </a:lnTo>
                    <a:lnTo>
                      <a:pt x="762000" y="215900"/>
                    </a:lnTo>
                    <a:lnTo>
                      <a:pt x="317500" y="127000"/>
                    </a:lnTo>
                    <a:lnTo>
                      <a:pt x="0" y="0"/>
                    </a:lnTo>
                  </a:path>
                </a:pathLst>
              </a:custGeom>
              <a:ln w="19050" cmpd="sng"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715">
                  <a:defRPr/>
                </a:pPr>
                <a:endParaRPr lang="en-US" sz="14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93216" name="Group 114"/>
              <p:cNvGrpSpPr>
                <a:grpSpLocks/>
              </p:cNvGrpSpPr>
              <p:nvPr/>
            </p:nvGrpSpPr>
            <p:grpSpPr bwMode="auto">
              <a:xfrm>
                <a:off x="5087838" y="2470274"/>
                <a:ext cx="2713600" cy="389500"/>
                <a:chOff x="5087838" y="2470274"/>
                <a:chExt cx="2713600" cy="389500"/>
              </a:xfrm>
            </p:grpSpPr>
            <p:sp>
              <p:nvSpPr>
                <p:cNvPr id="106" name="Oval 105"/>
                <p:cNvSpPr>
                  <a:spLocks noChangeAspect="1"/>
                </p:cNvSpPr>
                <p:nvPr/>
              </p:nvSpPr>
              <p:spPr>
                <a:xfrm>
                  <a:off x="7729299" y="2788729"/>
                  <a:ext cx="71430" cy="714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07" name="Oval 106"/>
                <p:cNvSpPr>
                  <a:spLocks noChangeAspect="1"/>
                </p:cNvSpPr>
                <p:nvPr/>
              </p:nvSpPr>
              <p:spPr>
                <a:xfrm>
                  <a:off x="7516595" y="2764921"/>
                  <a:ext cx="71430" cy="7301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>
                <a:xfrm>
                  <a:off x="7100710" y="2733177"/>
                  <a:ext cx="71430" cy="7301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0" name="Oval 109"/>
                <p:cNvSpPr>
                  <a:spLocks noChangeAspect="1"/>
                </p:cNvSpPr>
                <p:nvPr/>
              </p:nvSpPr>
              <p:spPr>
                <a:xfrm>
                  <a:off x="6691174" y="2717306"/>
                  <a:ext cx="71430" cy="7301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1" name="Oval 110"/>
                <p:cNvSpPr>
                  <a:spLocks noChangeAspect="1"/>
                </p:cNvSpPr>
                <p:nvPr/>
              </p:nvSpPr>
              <p:spPr>
                <a:xfrm>
                  <a:off x="6262591" y="2733177"/>
                  <a:ext cx="71430" cy="7301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>
                <a:xfrm>
                  <a:off x="5853055" y="2695085"/>
                  <a:ext cx="71430" cy="7301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3" name="Oval 112"/>
                <p:cNvSpPr>
                  <a:spLocks noChangeAspect="1"/>
                </p:cNvSpPr>
                <p:nvPr/>
              </p:nvSpPr>
              <p:spPr>
                <a:xfrm>
                  <a:off x="5405423" y="2606204"/>
                  <a:ext cx="71430" cy="7301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4" name="Oval 113"/>
                <p:cNvSpPr>
                  <a:spLocks noChangeAspect="1"/>
                </p:cNvSpPr>
                <p:nvPr/>
              </p:nvSpPr>
              <p:spPr>
                <a:xfrm>
                  <a:off x="5087954" y="2469707"/>
                  <a:ext cx="71430" cy="7142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15">
                    <a:defRPr/>
                  </a:pPr>
                  <a:endParaRPr lang="en-US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93205" name="Group 465"/>
            <p:cNvGrpSpPr>
              <a:grpSpLocks/>
            </p:cNvGrpSpPr>
            <p:nvPr/>
          </p:nvGrpSpPr>
          <p:grpSpPr bwMode="auto">
            <a:xfrm>
              <a:off x="2618042" y="1539192"/>
              <a:ext cx="2017459" cy="390552"/>
              <a:chOff x="2618042" y="1539192"/>
              <a:chExt cx="2017459" cy="390552"/>
            </a:xfrm>
          </p:grpSpPr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2913289" y="1801510"/>
                <a:ext cx="71430" cy="7142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15">
                  <a:defRPr/>
                </a:pPr>
                <a:endParaRPr lang="en-US" sz="14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52" name="Oval 451"/>
              <p:cNvSpPr>
                <a:spLocks noChangeAspect="1"/>
              </p:cNvSpPr>
              <p:nvPr/>
            </p:nvSpPr>
            <p:spPr>
              <a:xfrm>
                <a:off x="2627566" y="1801510"/>
                <a:ext cx="71430" cy="7142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15">
                  <a:defRPr/>
                </a:pPr>
                <a:endParaRPr lang="en-US" sz="14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459" name="Straight Connector 458"/>
              <p:cNvCxnSpPr/>
              <p:nvPr/>
            </p:nvCxnSpPr>
            <p:spPr>
              <a:xfrm>
                <a:off x="2670424" y="1834840"/>
                <a:ext cx="263500" cy="0"/>
              </a:xfrm>
              <a:prstGeom prst="line">
                <a:avLst/>
              </a:prstGeom>
              <a:ln w="19050" cmpd="sng"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>
                <a:off x="2670424" y="1676123"/>
                <a:ext cx="263500" cy="0"/>
              </a:xfrm>
              <a:prstGeom prst="line">
                <a:avLst/>
              </a:prstGeom>
              <a:ln w="190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3" name="Rectangle 452"/>
              <p:cNvSpPr/>
              <p:nvPr/>
            </p:nvSpPr>
            <p:spPr>
              <a:xfrm>
                <a:off x="2618042" y="1642793"/>
                <a:ext cx="69843" cy="6983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15">
                  <a:defRPr/>
                </a:pPr>
                <a:endParaRPr lang="en-US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2916463" y="1642793"/>
                <a:ext cx="69843" cy="6983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15">
                  <a:defRPr/>
                </a:pPr>
                <a:endParaRPr lang="en-US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93212" name="Group 464"/>
              <p:cNvGrpSpPr>
                <a:grpSpLocks/>
              </p:cNvGrpSpPr>
              <p:nvPr/>
            </p:nvGrpSpPr>
            <p:grpSpPr bwMode="auto">
              <a:xfrm>
                <a:off x="3094567" y="1539192"/>
                <a:ext cx="1540934" cy="390552"/>
                <a:chOff x="3094567" y="1539192"/>
                <a:chExt cx="1540934" cy="390552"/>
              </a:xfrm>
            </p:grpSpPr>
            <p:sp>
              <p:nvSpPr>
                <p:cNvPr id="93213" name="TextBox 462"/>
                <p:cNvSpPr txBox="1">
                  <a:spLocks noChangeArrowheads="1"/>
                </p:cNvSpPr>
                <p:nvPr/>
              </p:nvSpPr>
              <p:spPr bwMode="auto">
                <a:xfrm>
                  <a:off x="3094567" y="1539192"/>
                  <a:ext cx="1540934" cy="221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684145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1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Placebo</a:t>
                  </a:r>
                </a:p>
              </p:txBody>
            </p:sp>
            <p:sp>
              <p:nvSpPr>
                <p:cNvPr id="93214" name="TextBox 463"/>
                <p:cNvSpPr txBox="1">
                  <a:spLocks noChangeArrowheads="1"/>
                </p:cNvSpPr>
                <p:nvPr/>
              </p:nvSpPr>
              <p:spPr bwMode="auto">
                <a:xfrm>
                  <a:off x="3094567" y="1708190"/>
                  <a:ext cx="1540934" cy="221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684145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en-US" sz="1100" dirty="0" err="1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Orlistat</a:t>
                  </a:r>
                  <a:endParaRPr lang="en-GB" altLang="en-US" sz="11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3189" name="TextBox 467"/>
          <p:cNvSpPr txBox="1">
            <a:spLocks noChangeArrowheads="1"/>
          </p:cNvSpPr>
          <p:nvPr/>
        </p:nvSpPr>
        <p:spPr bwMode="auto">
          <a:xfrm>
            <a:off x="8761417" y="1757925"/>
            <a:ext cx="658404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defTabSz="68414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n=743</a:t>
            </a:r>
          </a:p>
        </p:txBody>
      </p:sp>
      <p:sp>
        <p:nvSpPr>
          <p:cNvPr id="93190" name="TextBox 8"/>
          <p:cNvSpPr txBox="1">
            <a:spLocks noChangeArrowheads="1"/>
          </p:cNvSpPr>
          <p:nvPr/>
        </p:nvSpPr>
        <p:spPr bwMode="auto">
          <a:xfrm>
            <a:off x="6086481" y="2545323"/>
            <a:ext cx="574675" cy="2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defTabSz="685749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–6.1%</a:t>
            </a:r>
          </a:p>
        </p:txBody>
      </p:sp>
      <p:sp>
        <p:nvSpPr>
          <p:cNvPr id="93191" name="TextBox 8"/>
          <p:cNvSpPr txBox="1">
            <a:spLocks noChangeArrowheads="1"/>
          </p:cNvSpPr>
          <p:nvPr/>
        </p:nvSpPr>
        <p:spPr bwMode="auto">
          <a:xfrm>
            <a:off x="6086481" y="3468189"/>
            <a:ext cx="773113" cy="2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defTabSz="685749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–10.2%</a:t>
            </a:r>
          </a:p>
        </p:txBody>
      </p:sp>
      <p:sp>
        <p:nvSpPr>
          <p:cNvPr id="93192" name="Content Placeholder 2"/>
          <p:cNvSpPr txBox="1">
            <a:spLocks/>
          </p:cNvSpPr>
          <p:nvPr/>
        </p:nvSpPr>
        <p:spPr bwMode="auto">
          <a:xfrm>
            <a:off x="441679" y="5744952"/>
            <a:ext cx="11526636" cy="8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88892" defTabSz="685732" fontAlgn="base">
              <a:spcBef>
                <a:spcPts val="600"/>
              </a:spcBef>
              <a:spcAft>
                <a:spcPts val="20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Garamond" panose="02020404030301010803" pitchFamily="18" charset="0"/>
              </a:rPr>
              <a:t>At the end of Year 1, subjects on </a:t>
            </a:r>
            <a:r>
              <a:rPr lang="en-GB" altLang="en-US" sz="1400" dirty="0" err="1">
                <a:solidFill>
                  <a:prstClr val="black"/>
                </a:solidFill>
                <a:latin typeface="Garamond" panose="02020404030301010803" pitchFamily="18" charset="0"/>
              </a:rPr>
              <a:t>orlistat</a:t>
            </a:r>
            <a:r>
              <a:rPr lang="en-GB" altLang="en-US" sz="1400" dirty="0">
                <a:solidFill>
                  <a:prstClr val="black"/>
                </a:solidFill>
                <a:latin typeface="Garamond" panose="02020404030301010803" pitchFamily="18" charset="0"/>
              </a:rPr>
              <a:t> 120 mg TID lost more body weight than those in the placebo group (10.3 kg vs 6.1 kg; </a:t>
            </a:r>
            <a:r>
              <a:rPr lang="en-GB" altLang="en-US" sz="1400" i="1" dirty="0">
                <a:solidFill>
                  <a:prstClr val="black"/>
                </a:solidFill>
                <a:latin typeface="Garamond" panose="02020404030301010803" pitchFamily="18" charset="0"/>
              </a:rPr>
              <a:t>p</a:t>
            </a:r>
            <a:r>
              <a:rPr lang="en-GB" altLang="en-US" sz="1400" dirty="0">
                <a:solidFill>
                  <a:prstClr val="black"/>
                </a:solidFill>
                <a:latin typeface="Garamond" panose="02020404030301010803" pitchFamily="18" charset="0"/>
              </a:rPr>
              <a:t>&lt;0.001)</a:t>
            </a:r>
          </a:p>
          <a:p>
            <a:pPr marL="88892" defTabSz="685732" fontAlgn="base">
              <a:spcBef>
                <a:spcPts val="600"/>
              </a:spcBef>
              <a:spcAft>
                <a:spcPts val="20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Garamond" panose="02020404030301010803" pitchFamily="18" charset="0"/>
              </a:rPr>
              <a:t>During Year 2, patients who continued with orlistat regained half as much weight as those patients switched to placebo (2.4 kg mean difference; </a:t>
            </a:r>
            <a:r>
              <a:rPr lang="en-GB" altLang="en-US" sz="1400" i="1" dirty="0">
                <a:solidFill>
                  <a:prstClr val="black"/>
                </a:solidFill>
                <a:latin typeface="Garamond" panose="02020404030301010803" pitchFamily="18" charset="0"/>
              </a:rPr>
              <a:t>p</a:t>
            </a:r>
            <a:r>
              <a:rPr lang="en-GB" altLang="en-US" sz="1400" dirty="0">
                <a:solidFill>
                  <a:prstClr val="black"/>
                </a:solidFill>
                <a:latin typeface="Garamond" panose="02020404030301010803" pitchFamily="18" charset="0"/>
              </a:rPr>
              <a:t>&lt;0.001)</a:t>
            </a:r>
          </a:p>
        </p:txBody>
      </p:sp>
      <p:sp>
        <p:nvSpPr>
          <p:cNvPr id="394" name="TextBox 62"/>
          <p:cNvSpPr txBox="1">
            <a:spLocks noChangeArrowheads="1"/>
          </p:cNvSpPr>
          <p:nvPr/>
        </p:nvSpPr>
        <p:spPr bwMode="auto">
          <a:xfrm>
            <a:off x="2066890" y="4370812"/>
            <a:ext cx="550861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defTabSz="68414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–12</a:t>
            </a:r>
          </a:p>
        </p:txBody>
      </p:sp>
      <p:sp>
        <p:nvSpPr>
          <p:cNvPr id="398" name="TextBox 62"/>
          <p:cNvSpPr txBox="1">
            <a:spLocks noChangeArrowheads="1"/>
          </p:cNvSpPr>
          <p:nvPr/>
        </p:nvSpPr>
        <p:spPr bwMode="auto">
          <a:xfrm>
            <a:off x="2065679" y="3829785"/>
            <a:ext cx="550861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defTabSz="68414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–10</a:t>
            </a:r>
          </a:p>
        </p:txBody>
      </p:sp>
      <p:sp>
        <p:nvSpPr>
          <p:cNvPr id="426" name="TextBox 62"/>
          <p:cNvSpPr txBox="1">
            <a:spLocks noChangeArrowheads="1"/>
          </p:cNvSpPr>
          <p:nvPr/>
        </p:nvSpPr>
        <p:spPr bwMode="auto">
          <a:xfrm>
            <a:off x="2136144" y="3332431"/>
            <a:ext cx="475457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defTabSz="68414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–8</a:t>
            </a:r>
          </a:p>
        </p:txBody>
      </p:sp>
      <p:sp>
        <p:nvSpPr>
          <p:cNvPr id="427" name="TextBox 62"/>
          <p:cNvSpPr txBox="1">
            <a:spLocks noChangeArrowheads="1"/>
          </p:cNvSpPr>
          <p:nvPr/>
        </p:nvSpPr>
        <p:spPr bwMode="auto">
          <a:xfrm>
            <a:off x="1965349" y="2787722"/>
            <a:ext cx="550861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r" defTabSz="68414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–6</a:t>
            </a:r>
          </a:p>
        </p:txBody>
      </p:sp>
      <p:sp>
        <p:nvSpPr>
          <p:cNvPr id="428" name="TextBox 62"/>
          <p:cNvSpPr txBox="1">
            <a:spLocks noChangeArrowheads="1"/>
          </p:cNvSpPr>
          <p:nvPr/>
        </p:nvSpPr>
        <p:spPr bwMode="auto">
          <a:xfrm>
            <a:off x="2070952" y="2222884"/>
            <a:ext cx="447139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r" defTabSz="68414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–4</a:t>
            </a:r>
          </a:p>
        </p:txBody>
      </p:sp>
      <p:sp>
        <p:nvSpPr>
          <p:cNvPr id="429" name="TextBox 62"/>
          <p:cNvSpPr txBox="1">
            <a:spLocks noChangeArrowheads="1"/>
          </p:cNvSpPr>
          <p:nvPr/>
        </p:nvSpPr>
        <p:spPr bwMode="auto">
          <a:xfrm>
            <a:off x="2111702" y="1720057"/>
            <a:ext cx="400623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>
            <a:defPPr>
              <a:defRPr lang="en-US"/>
            </a:defPPr>
            <a:lvl1pPr algn="r" defTabSz="912261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altLang="en-US" sz="1200" dirty="0"/>
              <a:t>–2</a:t>
            </a:r>
          </a:p>
        </p:txBody>
      </p:sp>
      <p:sp>
        <p:nvSpPr>
          <p:cNvPr id="430" name="TextBox 62"/>
          <p:cNvSpPr txBox="1">
            <a:spLocks noChangeArrowheads="1"/>
          </p:cNvSpPr>
          <p:nvPr/>
        </p:nvSpPr>
        <p:spPr bwMode="auto">
          <a:xfrm>
            <a:off x="2209387" y="1141105"/>
            <a:ext cx="198029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>
            <a:defPPr>
              <a:defRPr lang="en-US"/>
            </a:defPPr>
            <a:lvl1pPr algn="r" defTabSz="912261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altLang="en-US" sz="1200" dirty="0"/>
              <a:t>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CE05BA-F9B0-2CE9-C468-234A12E05CB4}"/>
              </a:ext>
            </a:extLst>
          </p:cNvPr>
          <p:cNvSpPr txBox="1"/>
          <p:nvPr/>
        </p:nvSpPr>
        <p:spPr>
          <a:xfrm>
            <a:off x="0" y="33381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Orlistat 60-120 mg 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(oral)</a:t>
            </a:r>
          </a:p>
        </p:txBody>
      </p:sp>
    </p:spTree>
    <p:extLst>
      <p:ext uri="{BB962C8B-B14F-4D97-AF65-F5344CB8AC3E}">
        <p14:creationId xmlns:p14="http://schemas.microsoft.com/office/powerpoint/2010/main" val="55536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DE3811-C8C6-A04A-49D0-806FA795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2" y="2006600"/>
            <a:ext cx="5786698" cy="3559392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22A7A275-57CE-B4C9-8A89-FEE830F80B49}"/>
              </a:ext>
            </a:extLst>
          </p:cNvPr>
          <p:cNvSpPr txBox="1">
            <a:spLocks/>
          </p:cNvSpPr>
          <p:nvPr/>
        </p:nvSpPr>
        <p:spPr>
          <a:xfrm>
            <a:off x="0" y="406514"/>
            <a:ext cx="12192000" cy="96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Naltrexone/Bupropion </a:t>
            </a:r>
            <a:r>
              <a:rPr lang="en-CA" sz="3200" dirty="0">
                <a:solidFill>
                  <a:srgbClr val="C00000"/>
                </a:solidFill>
                <a:latin typeface="Garamond" panose="02020404030301010803" pitchFamily="18" charset="0"/>
              </a:rPr>
              <a:t>(oral)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F33250-4D90-89CD-AF37-431BBF66B77D}"/>
              </a:ext>
            </a:extLst>
          </p:cNvPr>
          <p:cNvSpPr txBox="1"/>
          <p:nvPr/>
        </p:nvSpPr>
        <p:spPr>
          <a:xfrm>
            <a:off x="251331" y="6042358"/>
            <a:ext cx="578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  <a:latin typeface="Garamond" panose="02020404030301010803" pitchFamily="18" charset="0"/>
              </a:rPr>
              <a:t>Greenway FK et al. Lancet 2010; 376: 595–605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A69EDC7-D8DC-953C-4746-3897AECEC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50" y="1913046"/>
            <a:ext cx="5143500" cy="374650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613963-F0F6-86CE-01A1-4C603DD75D51}"/>
              </a:ext>
            </a:extLst>
          </p:cNvPr>
          <p:cNvSpPr txBox="1"/>
          <p:nvPr/>
        </p:nvSpPr>
        <p:spPr>
          <a:xfrm>
            <a:off x="6153972" y="60401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 err="1">
                <a:effectLst/>
                <a:latin typeface="Garamond" panose="02020404030301010803" pitchFamily="18" charset="0"/>
              </a:rPr>
              <a:t>Wadden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 T et al. </a:t>
            </a:r>
            <a:r>
              <a:rPr lang="it-IT" b="0" i="0" dirty="0" err="1">
                <a:effectLst/>
                <a:latin typeface="Garamond" panose="02020404030301010803" pitchFamily="18" charset="0"/>
              </a:rPr>
              <a:t>Obesity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 (Silver Spring). 2011 Jan;19(1):110-20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4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FFAFA6B-22E8-5B88-DCF4-EE525A83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53" y="1574730"/>
            <a:ext cx="9621918" cy="467374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EBC2DEF-3F50-9202-770C-CE82A91E601E}"/>
              </a:ext>
            </a:extLst>
          </p:cNvPr>
          <p:cNvSpPr txBox="1">
            <a:spLocks/>
          </p:cNvSpPr>
          <p:nvPr/>
        </p:nvSpPr>
        <p:spPr>
          <a:xfrm>
            <a:off x="0" y="406514"/>
            <a:ext cx="12192000" cy="96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Naltrexone/Bupropion </a:t>
            </a:r>
            <a:r>
              <a:rPr lang="en-CA" sz="3200" dirty="0">
                <a:solidFill>
                  <a:srgbClr val="C00000"/>
                </a:solidFill>
                <a:latin typeface="Garamond" panose="02020404030301010803" pitchFamily="18" charset="0"/>
              </a:rPr>
              <a:t>(oral)</a:t>
            </a:r>
          </a:p>
        </p:txBody>
      </p:sp>
    </p:spTree>
    <p:extLst>
      <p:ext uri="{BB962C8B-B14F-4D97-AF65-F5344CB8AC3E}">
        <p14:creationId xmlns:p14="http://schemas.microsoft.com/office/powerpoint/2010/main" val="408791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7E337-0647-4978-8C22-40898D6E2C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5805" y="6394657"/>
            <a:ext cx="10899775" cy="32385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Garamond" panose="02020404030301010803" pitchFamily="18" charset="0"/>
              </a:rPr>
              <a:t>FAS, fasting visit data only. Line graphs are observed means (±SE). Statistical analysis is ANCOVA.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Garamond" panose="02020404030301010803" pitchFamily="18" charset="0"/>
              </a:rPr>
              <a:t>FAS, full analysis set; LOCF, last observation carried forward; SE, standard error</a:t>
            </a: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433575535"/>
              </p:ext>
            </p:extLst>
          </p:nvPr>
        </p:nvGraphicFramePr>
        <p:xfrm>
          <a:off x="1556097" y="2158002"/>
          <a:ext cx="9408000" cy="35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130657" y="5716009"/>
            <a:ext cx="615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Week</a:t>
            </a:r>
          </a:p>
        </p:txBody>
      </p:sp>
      <p:sp>
        <p:nvSpPr>
          <p:cNvPr id="27" name="Rectangle 79"/>
          <p:cNvSpPr>
            <a:spLocks noChangeArrowheads="1"/>
          </p:cNvSpPr>
          <p:nvPr/>
        </p:nvSpPr>
        <p:spPr bwMode="auto">
          <a:xfrm>
            <a:off x="5021765" y="2278641"/>
            <a:ext cx="144000" cy="143999"/>
          </a:xfrm>
          <a:prstGeom prst="ellipse">
            <a:avLst/>
          </a:prstGeom>
          <a:solidFill>
            <a:srgbClr val="001965"/>
          </a:solidFill>
          <a:ln w="19050" algn="ctr">
            <a:solidFill>
              <a:srgbClr val="001965"/>
            </a:solidFill>
            <a:round/>
            <a:headEnd/>
            <a:tailEnd/>
          </a:ln>
        </p:spPr>
        <p:txBody>
          <a:bodyPr wrap="none" lIns="96000" tIns="96000" rIns="96000" bIns="9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378702" y="2278641"/>
            <a:ext cx="144000" cy="143999"/>
          </a:xfrm>
          <a:prstGeom prst="ellipse">
            <a:avLst/>
          </a:prstGeom>
          <a:solidFill>
            <a:schemeClr val="accent6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6000" tIns="96000" rIns="96000" bIns="9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0" name="Rectangle 478"/>
          <p:cNvSpPr>
            <a:spLocks noChangeArrowheads="1"/>
          </p:cNvSpPr>
          <p:nvPr/>
        </p:nvSpPr>
        <p:spPr bwMode="auto">
          <a:xfrm>
            <a:off x="7748699" y="2248049"/>
            <a:ext cx="1529458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Observed mean LOCF</a:t>
            </a:r>
          </a:p>
        </p:txBody>
      </p:sp>
      <p:sp>
        <p:nvSpPr>
          <p:cNvPr id="46" name="Rectangle 478"/>
          <p:cNvSpPr>
            <a:spLocks noChangeArrowheads="1"/>
          </p:cNvSpPr>
          <p:nvPr/>
        </p:nvSpPr>
        <p:spPr bwMode="auto">
          <a:xfrm>
            <a:off x="5399694" y="2248049"/>
            <a:ext cx="1529458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Observed mean LOCF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20635" y="3616567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&lt;0.0001</a:t>
            </a:r>
          </a:p>
        </p:txBody>
      </p:sp>
      <p:sp>
        <p:nvSpPr>
          <p:cNvPr id="48" name="Right Bracket 47"/>
          <p:cNvSpPr/>
          <p:nvPr/>
        </p:nvSpPr>
        <p:spPr>
          <a:xfrm>
            <a:off x="11135234" y="3122454"/>
            <a:ext cx="96000" cy="1296000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13178" y="4236248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-8.0%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93514" y="2959968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-2.6%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397192" y="455839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-9.2%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397192" y="319290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-3.5%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222319" y="4866168"/>
            <a:ext cx="1063256" cy="63270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99417" y="5111900"/>
            <a:ext cx="1063256" cy="63270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73014" y="3731678"/>
            <a:ext cx="24032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Change in body weight (%)</a:t>
            </a:r>
          </a:p>
        </p:txBody>
      </p:sp>
      <p:sp>
        <p:nvSpPr>
          <p:cNvPr id="34" name="Rectangle 474">
            <a:extLst>
              <a:ext uri="{FF2B5EF4-FFF2-40B4-BE49-F238E27FC236}">
                <a16:creationId xmlns:a16="http://schemas.microsoft.com/office/drawing/2014/main" id="{A013532E-EC68-455F-B59A-F5888B4B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694" y="2022246"/>
            <a:ext cx="1237198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Liraglutide 3.0 mg</a:t>
            </a:r>
          </a:p>
        </p:txBody>
      </p:sp>
      <p:sp>
        <p:nvSpPr>
          <p:cNvPr id="36" name="Rectangle 478">
            <a:extLst>
              <a:ext uri="{FF2B5EF4-FFF2-40B4-BE49-F238E27FC236}">
                <a16:creationId xmlns:a16="http://schemas.microsoft.com/office/drawing/2014/main" id="{8B5AF6DC-A382-44F4-89AC-DE8244D74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699" y="2022246"/>
            <a:ext cx="517770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Placebo</a:t>
            </a:r>
          </a:p>
        </p:txBody>
      </p:sp>
      <p:cxnSp>
        <p:nvCxnSpPr>
          <p:cNvPr id="37" name="Straight Connector 38">
            <a:extLst>
              <a:ext uri="{FF2B5EF4-FFF2-40B4-BE49-F238E27FC236}">
                <a16:creationId xmlns:a16="http://schemas.microsoft.com/office/drawing/2014/main" id="{AAB64F7C-FB5A-40F1-ABAD-A19FE9448F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04910" y="2114579"/>
            <a:ext cx="377710" cy="0"/>
          </a:xfrm>
          <a:prstGeom prst="line">
            <a:avLst/>
          </a:prstGeom>
          <a:noFill/>
          <a:ln w="38100" algn="ctr">
            <a:solidFill>
              <a:srgbClr val="00196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41">
            <a:extLst>
              <a:ext uri="{FF2B5EF4-FFF2-40B4-BE49-F238E27FC236}">
                <a16:creationId xmlns:a16="http://schemas.microsoft.com/office/drawing/2014/main" id="{D7F6E0E2-2103-44E4-9A2F-1499A8DC41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1847" y="2114579"/>
            <a:ext cx="377710" cy="0"/>
          </a:xfrm>
          <a:prstGeom prst="line">
            <a:avLst/>
          </a:prstGeom>
          <a:noFill/>
          <a:ln w="381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619B84A-5F3C-468F-8B6A-B4BD3D890FDD}"/>
              </a:ext>
            </a:extLst>
          </p:cNvPr>
          <p:cNvSpPr/>
          <p:nvPr/>
        </p:nvSpPr>
        <p:spPr>
          <a:xfrm>
            <a:off x="1096104" y="1772998"/>
            <a:ext cx="3037119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Mean baseline weight: 106 kg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B97714A-8B5B-428B-A0A0-BA664B27EA26}"/>
              </a:ext>
            </a:extLst>
          </p:cNvPr>
          <p:cNvSpPr/>
          <p:nvPr/>
        </p:nvSpPr>
        <p:spPr>
          <a:xfrm>
            <a:off x="495935" y="6493028"/>
            <a:ext cx="11569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Apis For Office" panose="020B0504010101010104" pitchFamily="34" charset="0"/>
                <a:cs typeface="Apis For Office" panose="020B0504010101010104" pitchFamily="34" charset="0"/>
              </a:rPr>
              <a:t>Pi-Sunyer et al. N Engl J Med 2015;373:11–22; 2</a:t>
            </a:r>
            <a:endParaRPr kumimoji="0" lang="pt-BR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EEF8D08-C6D8-4135-A41F-451145998916}"/>
              </a:ext>
            </a:extLst>
          </p:cNvPr>
          <p:cNvCxnSpPr>
            <a:cxnSpLocks/>
          </p:cNvCxnSpPr>
          <p:nvPr/>
        </p:nvCxnSpPr>
        <p:spPr>
          <a:xfrm flipV="1">
            <a:off x="3271143" y="3755302"/>
            <a:ext cx="0" cy="1595335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2383F534-9643-4534-A252-4AB7D1501ED2}"/>
              </a:ext>
            </a:extLst>
          </p:cNvPr>
          <p:cNvCxnSpPr>
            <a:cxnSpLocks/>
          </p:cNvCxnSpPr>
          <p:nvPr/>
        </p:nvCxnSpPr>
        <p:spPr>
          <a:xfrm>
            <a:off x="2133007" y="3753853"/>
            <a:ext cx="1138136" cy="1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E5FAF8A2-AA75-4023-A506-1B3CAA16F189}"/>
              </a:ext>
            </a:extLst>
          </p:cNvPr>
          <p:cNvCxnSpPr>
            <a:cxnSpLocks/>
          </p:cNvCxnSpPr>
          <p:nvPr/>
        </p:nvCxnSpPr>
        <p:spPr>
          <a:xfrm flipV="1">
            <a:off x="7869083" y="4692912"/>
            <a:ext cx="0" cy="657725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780EFD94-43EC-401B-8271-10C0443BB2C4}"/>
              </a:ext>
            </a:extLst>
          </p:cNvPr>
          <p:cNvCxnSpPr>
            <a:cxnSpLocks/>
          </p:cNvCxnSpPr>
          <p:nvPr/>
        </p:nvCxnSpPr>
        <p:spPr>
          <a:xfrm flipH="1" flipV="1">
            <a:off x="4406211" y="4164253"/>
            <a:ext cx="12051" cy="1210232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76E57B6-C8F7-4335-A2B4-86857FF44125}"/>
              </a:ext>
            </a:extLst>
          </p:cNvPr>
          <p:cNvCxnSpPr>
            <a:cxnSpLocks/>
          </p:cNvCxnSpPr>
          <p:nvPr/>
        </p:nvCxnSpPr>
        <p:spPr>
          <a:xfrm flipV="1">
            <a:off x="2105157" y="4151803"/>
            <a:ext cx="2269140" cy="12450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BCCD6BF8-5530-4277-9A23-917E4B0B3C16}"/>
              </a:ext>
            </a:extLst>
          </p:cNvPr>
          <p:cNvCxnSpPr>
            <a:cxnSpLocks/>
          </p:cNvCxnSpPr>
          <p:nvPr/>
        </p:nvCxnSpPr>
        <p:spPr>
          <a:xfrm>
            <a:off x="2116080" y="4694585"/>
            <a:ext cx="5753003" cy="0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51">
            <a:extLst>
              <a:ext uri="{FF2B5EF4-FFF2-40B4-BE49-F238E27FC236}">
                <a16:creationId xmlns:a16="http://schemas.microsoft.com/office/drawing/2014/main" id="{40F9D64F-6506-450C-9BEE-2D8934F43127}"/>
              </a:ext>
            </a:extLst>
          </p:cNvPr>
          <p:cNvSpPr txBox="1"/>
          <p:nvPr/>
        </p:nvSpPr>
        <p:spPr>
          <a:xfrm>
            <a:off x="3277398" y="3431901"/>
            <a:ext cx="7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-5.1%</a:t>
            </a:r>
          </a:p>
        </p:txBody>
      </p:sp>
      <p:sp>
        <p:nvSpPr>
          <p:cNvPr id="44" name="TextBox 51">
            <a:extLst>
              <a:ext uri="{FF2B5EF4-FFF2-40B4-BE49-F238E27FC236}">
                <a16:creationId xmlns:a16="http://schemas.microsoft.com/office/drawing/2014/main" id="{9B63CDD7-61BA-468B-922C-B53690E8716E}"/>
              </a:ext>
            </a:extLst>
          </p:cNvPr>
          <p:cNvSpPr txBox="1"/>
          <p:nvPr/>
        </p:nvSpPr>
        <p:spPr>
          <a:xfrm>
            <a:off x="4344457" y="380196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-6.9%</a:t>
            </a:r>
          </a:p>
        </p:txBody>
      </p:sp>
      <p:sp>
        <p:nvSpPr>
          <p:cNvPr id="45" name="Rounded Rectangle 65">
            <a:extLst>
              <a:ext uri="{FF2B5EF4-FFF2-40B4-BE49-F238E27FC236}">
                <a16:creationId xmlns:a16="http://schemas.microsoft.com/office/drawing/2014/main" id="{20C9CC3B-0E63-4129-8393-E62989ACA27D}"/>
              </a:ext>
            </a:extLst>
          </p:cNvPr>
          <p:cNvSpPr/>
          <p:nvPr/>
        </p:nvSpPr>
        <p:spPr>
          <a:xfrm>
            <a:off x="6280681" y="6123970"/>
            <a:ext cx="5692182" cy="240909"/>
          </a:xfrm>
          <a:prstGeom prst="roundRect">
            <a:avLst/>
          </a:prstGeom>
          <a:solidFill>
            <a:srgbClr val="D4E9E8"/>
          </a:solidFill>
          <a:ln w="15875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8000" tIns="24000" rIns="48000" bIns="24000" rtlCol="0" anchor="ctr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pis For Office" panose="020B0504010101010104" pitchFamily="34" charset="0"/>
              </a:rPr>
              <a:t>Lifestyle intervention: -500 kcal/day diet + 150 min/week physical activity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4E1C1B4-0143-E756-9EDC-5CA9E6D63B06}"/>
              </a:ext>
            </a:extLst>
          </p:cNvPr>
          <p:cNvSpPr txBox="1">
            <a:spLocks/>
          </p:cNvSpPr>
          <p:nvPr/>
        </p:nvSpPr>
        <p:spPr>
          <a:xfrm>
            <a:off x="284416" y="378222"/>
            <a:ext cx="11623168" cy="96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High-dose Liraglutide </a:t>
            </a:r>
            <a:r>
              <a:rPr lang="en-CA" sz="3200" dirty="0">
                <a:solidFill>
                  <a:srgbClr val="C00000"/>
                </a:solidFill>
                <a:latin typeface="Garamond" panose="02020404030301010803" pitchFamily="18" charset="0"/>
              </a:rPr>
              <a:t>(daily subcutaneous)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655A5DD-F713-45AC-620F-6756A4AFFA51}"/>
              </a:ext>
            </a:extLst>
          </p:cNvPr>
          <p:cNvSpPr/>
          <p:nvPr/>
        </p:nvSpPr>
        <p:spPr>
          <a:xfrm>
            <a:off x="9674921" y="0"/>
            <a:ext cx="2390506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>
            <a:extLst>
              <a:ext uri="{FF2B5EF4-FFF2-40B4-BE49-F238E27FC236}">
                <a16:creationId xmlns:a16="http://schemas.microsoft.com/office/drawing/2014/main" id="{6EC1FE20-9B13-5334-5DA2-F276AC688F00}"/>
              </a:ext>
            </a:extLst>
          </p:cNvPr>
          <p:cNvSpPr/>
          <p:nvPr/>
        </p:nvSpPr>
        <p:spPr>
          <a:xfrm>
            <a:off x="9179832" y="14775"/>
            <a:ext cx="2850243" cy="214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4D901D41-028C-2F5F-D1F9-EFDB28D5C974}"/>
              </a:ext>
            </a:extLst>
          </p:cNvPr>
          <p:cNvGrpSpPr/>
          <p:nvPr/>
        </p:nvGrpSpPr>
        <p:grpSpPr>
          <a:xfrm>
            <a:off x="2115149" y="1321708"/>
            <a:ext cx="7961701" cy="4897776"/>
            <a:chOff x="156649" y="1069815"/>
            <a:chExt cx="9294003" cy="5141470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0336B8DE-9EA2-39A3-6EF2-369631CBA5FC}"/>
                </a:ext>
              </a:extLst>
            </p:cNvPr>
            <p:cNvSpPr/>
            <p:nvPr/>
          </p:nvSpPr>
          <p:spPr>
            <a:xfrm>
              <a:off x="156649" y="5688392"/>
              <a:ext cx="9294003" cy="522893"/>
            </a:xfrm>
            <a:prstGeom prst="rightArrow">
              <a:avLst>
                <a:gd name="adj1" fmla="val 6678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85331" tIns="42669" rIns="85331" bIns="42669" anchor="ctr"/>
            <a:lstStyle/>
            <a:p>
              <a:pPr algn="ctr" defTabSz="9143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FFFFFF"/>
                  </a:solidFill>
                  <a:latin typeface="Garamond" panose="02020404030301010803" pitchFamily="18" charset="0"/>
                  <a:cs typeface="Arial" charset="0"/>
                </a:rPr>
                <a:t>Healthy nutrition and physical activity counselling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ECA82DE-6865-09BF-DB2F-A91CDCA08519}"/>
                </a:ext>
              </a:extLst>
            </p:cNvPr>
            <p:cNvGrpSpPr/>
            <p:nvPr/>
          </p:nvGrpSpPr>
          <p:grpSpPr>
            <a:xfrm>
              <a:off x="225885" y="1069815"/>
              <a:ext cx="9067042" cy="4693488"/>
              <a:chOff x="1015950" y="1095637"/>
              <a:chExt cx="6800281" cy="3520115"/>
            </a:xfrm>
          </p:grpSpPr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4008809F-5C70-E22E-BC47-922DF7169F7E}"/>
                  </a:ext>
                </a:extLst>
              </p:cNvPr>
              <p:cNvGrpSpPr/>
              <p:nvPr/>
            </p:nvGrpSpPr>
            <p:grpSpPr>
              <a:xfrm>
                <a:off x="1015950" y="1095637"/>
                <a:ext cx="6800281" cy="3520115"/>
                <a:chOff x="1514032" y="1111656"/>
                <a:chExt cx="9067042" cy="3520114"/>
              </a:xfrm>
            </p:grpSpPr>
            <p:sp>
              <p:nvSpPr>
                <p:cNvPr id="15" name="Content Placeholder 1">
                  <a:extLst>
                    <a:ext uri="{FF2B5EF4-FFF2-40B4-BE49-F238E27FC236}">
                      <a16:creationId xmlns:a16="http://schemas.microsoft.com/office/drawing/2014/main" id="{3E88522B-DFFE-7519-4ADA-046935C133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83648" y="1467601"/>
                  <a:ext cx="4112348" cy="57696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lIns="121837" tIns="60919" rIns="121837" bIns="60919" anchor="ctr" anchorCtr="0"/>
                <a:lstStyle>
                  <a:lvl1pPr marL="265106" indent="-265106" algn="l" defTabSz="914378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Char char="•"/>
                    <a:defRPr sz="1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561" indent="-271457" algn="l" defTabSz="914378" rtl="0" eaLnBrk="1" latinLnBrk="0" hangingPunct="1">
                    <a:spcBef>
                      <a:spcPct val="20000"/>
                    </a:spcBef>
                    <a:buClr>
                      <a:schemeClr val="tx2"/>
                    </a:buClr>
                    <a:buFont typeface="Verdana" pitchFamily="34" charset="0"/>
                    <a:buChar char="•"/>
                    <a:defRPr sz="16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08018" indent="-271457" algn="l" defTabSz="914378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Font typeface="Verdana" pitchFamily="34" charset="0"/>
                    <a:buChar char="•"/>
                    <a:defRPr sz="14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85814" indent="-177796" algn="l" defTabSz="914378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Verdana" pitchFamily="34" charset="0"/>
                    <a:buChar char="•"/>
                    <a:defRPr sz="12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57269" indent="-184145" algn="l" defTabSz="914378" rtl="0" eaLnBrk="1" latinLnBrk="0" hangingPunct="1">
                    <a:spcBef>
                      <a:spcPct val="20000"/>
                    </a:spcBef>
                    <a:buClr>
                      <a:srgbClr val="001423"/>
                    </a:buClr>
                    <a:buFont typeface="Verdana" pitchFamily="34" charset="0"/>
                    <a:buChar char="•"/>
                    <a:defRPr sz="11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537" indent="-228594" algn="l" defTabSz="914378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726" indent="-228594" algn="l" defTabSz="914378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915" indent="-228594" algn="l" defTabSz="914378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8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defTabSz="1218180">
                    <a:buClr>
                      <a:srgbClr val="009FDA"/>
                    </a:buClr>
                    <a:buNone/>
                    <a:defRPr/>
                  </a:pPr>
                  <a:r>
                    <a:rPr lang="en-GB" sz="1100">
                      <a:solidFill>
                        <a:srgbClr val="001965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 Dose: 2.4 mg once-weekly</a:t>
                  </a:r>
                </a:p>
                <a:p>
                  <a:pPr marL="0" indent="0" algn="ctr" defTabSz="1218180">
                    <a:buClr>
                      <a:srgbClr val="009FDA"/>
                    </a:buClr>
                    <a:buNone/>
                    <a:defRPr/>
                  </a:pPr>
                  <a:r>
                    <a:rPr lang="en-GB" sz="1100">
                      <a:solidFill>
                        <a:srgbClr val="001965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(4 week escalation steps) </a:t>
                  </a:r>
                </a:p>
              </p:txBody>
            </p:sp>
            <p:graphicFrame>
              <p:nvGraphicFramePr>
                <p:cNvPr id="16" name="Chart 8">
                  <a:extLst>
                    <a:ext uri="{FF2B5EF4-FFF2-40B4-BE49-F238E27FC236}">
                      <a16:creationId xmlns:a16="http://schemas.microsoft.com/office/drawing/2014/main" id="{BB6A3C3C-D0CB-7247-92B6-7085A1A633EA}"/>
                    </a:ext>
                  </a:extLst>
                </p:cNvPr>
                <p:cNvGraphicFramePr/>
                <p:nvPr/>
              </p:nvGraphicFramePr>
              <p:xfrm>
                <a:off x="1642975" y="1194209"/>
                <a:ext cx="8825000" cy="326049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BF72EF6D-F5B5-A6C6-EF22-B7F1D1B5E62C}"/>
                    </a:ext>
                  </a:extLst>
                </p:cNvPr>
                <p:cNvSpPr/>
                <p:nvPr/>
              </p:nvSpPr>
              <p:spPr>
                <a:xfrm>
                  <a:off x="2073093" y="3657086"/>
                  <a:ext cx="1533056" cy="309235"/>
                </a:xfrm>
                <a:prstGeom prst="rect">
                  <a:avLst/>
                </a:prstGeom>
                <a:solidFill>
                  <a:srgbClr val="001965"/>
                </a:solidFill>
                <a:ln>
                  <a:noFill/>
                </a:ln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1219" tIns="81219" rIns="81219" bIns="81219" numCol="1" spcCol="1270" anchor="t" anchorCtr="0">
                  <a:noAutofit/>
                </a:bodyPr>
                <a:lstStyle/>
                <a:p>
                  <a:pPr algn="ctr" defTabSz="947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dirty="0">
                      <a:solidFill>
                        <a:srgbClr val="FFFFFF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0.6 mg</a:t>
                  </a:r>
                </a:p>
              </p:txBody>
            </p:sp>
            <p:sp>
              <p:nvSpPr>
                <p:cNvPr id="18" name="Freeform: Shape 22">
                  <a:extLst>
                    <a:ext uri="{FF2B5EF4-FFF2-40B4-BE49-F238E27FC236}">
                      <a16:creationId xmlns:a16="http://schemas.microsoft.com/office/drawing/2014/main" id="{1B120FCB-7587-166B-EDA2-DC713537CAE1}"/>
                    </a:ext>
                  </a:extLst>
                </p:cNvPr>
                <p:cNvSpPr/>
                <p:nvPr/>
              </p:nvSpPr>
              <p:spPr>
                <a:xfrm>
                  <a:off x="8230491" y="1111656"/>
                  <a:ext cx="2350583" cy="309237"/>
                </a:xfrm>
                <a:custGeom>
                  <a:avLst/>
                  <a:gdLst>
                    <a:gd name="connsiteX0" fmla="*/ 0 w 923364"/>
                    <a:gd name="connsiteY0" fmla="*/ 0 h 894899"/>
                    <a:gd name="connsiteX1" fmla="*/ 923364 w 923364"/>
                    <a:gd name="connsiteY1" fmla="*/ 0 h 894899"/>
                    <a:gd name="connsiteX2" fmla="*/ 923364 w 923364"/>
                    <a:gd name="connsiteY2" fmla="*/ 894899 h 894899"/>
                    <a:gd name="connsiteX3" fmla="*/ 0 w 923364"/>
                    <a:gd name="connsiteY3" fmla="*/ 894899 h 894899"/>
                    <a:gd name="connsiteX4" fmla="*/ 0 w 923364"/>
                    <a:gd name="connsiteY4" fmla="*/ 0 h 89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64" h="894899">
                      <a:moveTo>
                        <a:pt x="0" y="0"/>
                      </a:moveTo>
                      <a:lnTo>
                        <a:pt x="923364" y="0"/>
                      </a:lnTo>
                      <a:lnTo>
                        <a:pt x="923364" y="894899"/>
                      </a:lnTo>
                      <a:lnTo>
                        <a:pt x="0" y="8948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1219" tIns="81219" rIns="81219" bIns="81219" numCol="1" spcCol="1270" anchor="t" anchorCtr="0">
                  <a:noAutofit/>
                </a:bodyPr>
                <a:lstStyle/>
                <a:p>
                  <a:pPr algn="ctr" defTabSz="947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dirty="0">
                      <a:solidFill>
                        <a:srgbClr val="3B97DE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Treatment dose</a:t>
                  </a:r>
                </a:p>
              </p:txBody>
            </p:sp>
            <p:sp>
              <p:nvSpPr>
                <p:cNvPr id="19" name="TextBox 23">
                  <a:extLst>
                    <a:ext uri="{FF2B5EF4-FFF2-40B4-BE49-F238E27FC236}">
                      <a16:creationId xmlns:a16="http://schemas.microsoft.com/office/drawing/2014/main" id="{DD98CD57-C70E-EC21-D789-1F978AB26BBB}"/>
                    </a:ext>
                  </a:extLst>
                </p:cNvPr>
                <p:cNvSpPr txBox="1"/>
                <p:nvPr/>
              </p:nvSpPr>
              <p:spPr>
                <a:xfrm>
                  <a:off x="5780465" y="4396520"/>
                  <a:ext cx="631079" cy="2352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GB" sz="1100">
                      <a:solidFill>
                        <a:srgbClr val="001965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Week</a:t>
                  </a:r>
                </a:p>
              </p:txBody>
            </p:sp>
            <p:sp>
              <p:nvSpPr>
                <p:cNvPr id="20" name="TextBox 24">
                  <a:extLst>
                    <a:ext uri="{FF2B5EF4-FFF2-40B4-BE49-F238E27FC236}">
                      <a16:creationId xmlns:a16="http://schemas.microsoft.com/office/drawing/2014/main" id="{48F8DDD3-DA0A-4A1E-9137-CE1DA68FE034}"/>
                    </a:ext>
                  </a:extLst>
                </p:cNvPr>
                <p:cNvSpPr txBox="1"/>
                <p:nvPr/>
              </p:nvSpPr>
              <p:spPr>
                <a:xfrm rot="16200000">
                  <a:off x="607436" y="2461257"/>
                  <a:ext cx="2186571" cy="373380"/>
                </a:xfrm>
                <a:prstGeom prst="rect">
                  <a:avLst/>
                </a:prstGeom>
                <a:noFill/>
              </p:spPr>
              <p:txBody>
                <a:bodyPr wrap="square" lIns="121837" tIns="60919" rIns="121837" bIns="60919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GB" sz="1100">
                      <a:solidFill>
                        <a:srgbClr val="001965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Dose</a:t>
                  </a:r>
                </a:p>
              </p:txBody>
            </p:sp>
            <p:sp>
              <p:nvSpPr>
                <p:cNvPr id="21" name="Rectangle 25">
                  <a:extLst>
                    <a:ext uri="{FF2B5EF4-FFF2-40B4-BE49-F238E27FC236}">
                      <a16:creationId xmlns:a16="http://schemas.microsoft.com/office/drawing/2014/main" id="{43C8694F-7CD6-6D49-F073-42014A652852}"/>
                    </a:ext>
                  </a:extLst>
                </p:cNvPr>
                <p:cNvSpPr/>
                <p:nvPr/>
              </p:nvSpPr>
              <p:spPr>
                <a:xfrm>
                  <a:off x="3586412" y="3120639"/>
                  <a:ext cx="1696780" cy="309235"/>
                </a:xfrm>
                <a:prstGeom prst="rect">
                  <a:avLst/>
                </a:prstGeom>
                <a:solidFill>
                  <a:srgbClr val="001965"/>
                </a:solidFill>
                <a:ln>
                  <a:noFill/>
                </a:ln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1219" tIns="81219" rIns="81219" bIns="81219" numCol="1" spcCol="1270" anchor="t" anchorCtr="0">
                  <a:noAutofit/>
                </a:bodyPr>
                <a:lstStyle/>
                <a:p>
                  <a:pPr algn="ctr" defTabSz="947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dirty="0">
                      <a:solidFill>
                        <a:srgbClr val="FFFFFF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1.2 mg</a:t>
                  </a:r>
                </a:p>
              </p:txBody>
            </p:sp>
            <p:sp>
              <p:nvSpPr>
                <p:cNvPr id="22" name="Rectangle 26">
                  <a:extLst>
                    <a:ext uri="{FF2B5EF4-FFF2-40B4-BE49-F238E27FC236}">
                      <a16:creationId xmlns:a16="http://schemas.microsoft.com/office/drawing/2014/main" id="{9D20854C-3D17-8E6C-2263-10B201BEB017}"/>
                    </a:ext>
                  </a:extLst>
                </p:cNvPr>
                <p:cNvSpPr/>
                <p:nvPr/>
              </p:nvSpPr>
              <p:spPr>
                <a:xfrm>
                  <a:off x="5254623" y="2579997"/>
                  <a:ext cx="1625596" cy="309235"/>
                </a:xfrm>
                <a:prstGeom prst="rect">
                  <a:avLst/>
                </a:prstGeom>
                <a:solidFill>
                  <a:srgbClr val="001965"/>
                </a:solidFill>
                <a:ln>
                  <a:noFill/>
                </a:ln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1219" tIns="81219" rIns="81219" bIns="81219" numCol="1" spcCol="1270" anchor="t" anchorCtr="0">
                  <a:noAutofit/>
                </a:bodyPr>
                <a:lstStyle/>
                <a:p>
                  <a:pPr algn="ctr" defTabSz="947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dirty="0">
                      <a:solidFill>
                        <a:srgbClr val="FFFFFF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1.8 mg</a:t>
                  </a:r>
                </a:p>
              </p:txBody>
            </p:sp>
            <p:sp>
              <p:nvSpPr>
                <p:cNvPr id="23" name="Rectangle 27">
                  <a:extLst>
                    <a:ext uri="{FF2B5EF4-FFF2-40B4-BE49-F238E27FC236}">
                      <a16:creationId xmlns:a16="http://schemas.microsoft.com/office/drawing/2014/main" id="{D9D5AF31-50D4-9853-D16C-A07F53280AF9}"/>
                    </a:ext>
                  </a:extLst>
                </p:cNvPr>
                <p:cNvSpPr/>
                <p:nvPr/>
              </p:nvSpPr>
              <p:spPr>
                <a:xfrm>
                  <a:off x="6844016" y="2026575"/>
                  <a:ext cx="1671332" cy="309235"/>
                </a:xfrm>
                <a:prstGeom prst="rect">
                  <a:avLst/>
                </a:prstGeom>
                <a:solidFill>
                  <a:srgbClr val="001965"/>
                </a:solidFill>
                <a:ln>
                  <a:noFill/>
                </a:ln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1219" tIns="81219" rIns="81219" bIns="81219" numCol="1" spcCol="1270" anchor="t" anchorCtr="0">
                  <a:noAutofit/>
                </a:bodyPr>
                <a:lstStyle/>
                <a:p>
                  <a:pPr algn="ctr" defTabSz="947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dirty="0">
                      <a:solidFill>
                        <a:srgbClr val="FFFFFF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2.4 mg</a:t>
                  </a:r>
                </a:p>
              </p:txBody>
            </p:sp>
            <p:sp>
              <p:nvSpPr>
                <p:cNvPr id="24" name="Rectangle 28">
                  <a:extLst>
                    <a:ext uri="{FF2B5EF4-FFF2-40B4-BE49-F238E27FC236}">
                      <a16:creationId xmlns:a16="http://schemas.microsoft.com/office/drawing/2014/main" id="{DCFE1806-B5F5-FA84-4FB0-8623829365CD}"/>
                    </a:ext>
                  </a:extLst>
                </p:cNvPr>
                <p:cNvSpPr/>
                <p:nvPr/>
              </p:nvSpPr>
              <p:spPr>
                <a:xfrm>
                  <a:off x="8486773" y="1475130"/>
                  <a:ext cx="1657023" cy="309235"/>
                </a:xfrm>
                <a:prstGeom prst="rect">
                  <a:avLst/>
                </a:prstGeom>
                <a:solidFill>
                  <a:srgbClr val="001965"/>
                </a:solidFill>
                <a:ln>
                  <a:noFill/>
                </a:ln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1219" tIns="81219" rIns="81219" bIns="81219" numCol="1" spcCol="1270" anchor="t" anchorCtr="0">
                  <a:noAutofit/>
                </a:bodyPr>
                <a:lstStyle/>
                <a:p>
                  <a:pPr algn="ctr" defTabSz="947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dirty="0">
                      <a:solidFill>
                        <a:srgbClr val="FFFFFF"/>
                      </a:solidFill>
                      <a:latin typeface="Garamond" panose="02020404030301010803" pitchFamily="18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3.0 mg</a:t>
                  </a:r>
                </a:p>
              </p:txBody>
            </p:sp>
            <p:cxnSp>
              <p:nvCxnSpPr>
                <p:cNvPr id="25" name="Straight Arrow Connector 2">
                  <a:extLst>
                    <a:ext uri="{FF2B5EF4-FFF2-40B4-BE49-F238E27FC236}">
                      <a16:creationId xmlns:a16="http://schemas.microsoft.com/office/drawing/2014/main" id="{F650406A-EFAE-E4BE-4B09-D47DF26B6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88512" y="4288781"/>
                  <a:ext cx="1378588" cy="0"/>
                </a:xfrm>
                <a:prstGeom prst="straightConnector1">
                  <a:avLst/>
                </a:prstGeom>
                <a:ln w="31750">
                  <a:solidFill>
                    <a:schemeClr val="accent5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7">
                  <a:extLst>
                    <a:ext uri="{FF2B5EF4-FFF2-40B4-BE49-F238E27FC236}">
                      <a16:creationId xmlns:a16="http://schemas.microsoft.com/office/drawing/2014/main" id="{EF52C237-17B2-022E-29D6-197EB48BB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77033" y="3429291"/>
                  <a:ext cx="0" cy="311943"/>
                </a:xfrm>
                <a:prstGeom prst="straightConnector1">
                  <a:avLst/>
                </a:prstGeom>
                <a:ln w="4762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47">
                  <a:extLst>
                    <a:ext uri="{FF2B5EF4-FFF2-40B4-BE49-F238E27FC236}">
                      <a16:creationId xmlns:a16="http://schemas.microsoft.com/office/drawing/2014/main" id="{D860A2B7-DE9E-E71D-BDF7-0C0DC8511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5506" y="4288781"/>
                  <a:ext cx="1378588" cy="0"/>
                </a:xfrm>
                <a:prstGeom prst="straightConnector1">
                  <a:avLst/>
                </a:prstGeom>
                <a:ln w="31750">
                  <a:solidFill>
                    <a:schemeClr val="accent5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48">
                  <a:extLst>
                    <a:ext uri="{FF2B5EF4-FFF2-40B4-BE49-F238E27FC236}">
                      <a16:creationId xmlns:a16="http://schemas.microsoft.com/office/drawing/2014/main" id="{FC8FB17D-9CDF-0C70-23F3-89CFEB6CA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02501" y="4288781"/>
                  <a:ext cx="1378588" cy="0"/>
                </a:xfrm>
                <a:prstGeom prst="straightConnector1">
                  <a:avLst/>
                </a:prstGeom>
                <a:ln w="31750">
                  <a:solidFill>
                    <a:schemeClr val="accent5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49">
                  <a:extLst>
                    <a:ext uri="{FF2B5EF4-FFF2-40B4-BE49-F238E27FC236}">
                      <a16:creationId xmlns:a16="http://schemas.microsoft.com/office/drawing/2014/main" id="{5059B069-E741-66FE-000B-3E85777921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95" y="4288781"/>
                  <a:ext cx="1378588" cy="0"/>
                </a:xfrm>
                <a:prstGeom prst="straightConnector1">
                  <a:avLst/>
                </a:prstGeom>
                <a:ln w="31750">
                  <a:solidFill>
                    <a:schemeClr val="accent5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50">
                  <a:extLst>
                    <a:ext uri="{FF2B5EF4-FFF2-40B4-BE49-F238E27FC236}">
                      <a16:creationId xmlns:a16="http://schemas.microsoft.com/office/drawing/2014/main" id="{FEA0130C-9E9C-6EC9-C2C0-A75279A67C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16490" y="4288782"/>
                  <a:ext cx="1378588" cy="0"/>
                </a:xfrm>
                <a:prstGeom prst="straightConnector1">
                  <a:avLst/>
                </a:prstGeom>
                <a:ln w="31750">
                  <a:solidFill>
                    <a:schemeClr val="accent5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80AC308F-D330-F54B-1D26-5FA1D8687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55925" y="2896380"/>
                  <a:ext cx="0" cy="311943"/>
                </a:xfrm>
                <a:prstGeom prst="straightConnector1">
                  <a:avLst/>
                </a:prstGeom>
                <a:ln w="4762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8A795E35-3F91-C39D-E361-14CEA1E4F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57235" y="2342955"/>
                  <a:ext cx="0" cy="311943"/>
                </a:xfrm>
                <a:prstGeom prst="straightConnector1">
                  <a:avLst/>
                </a:prstGeom>
                <a:ln w="4762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7CBDE1E1-6150-5A9D-9A05-EC074A121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87808" y="1791508"/>
                  <a:ext cx="0" cy="311943"/>
                </a:xfrm>
                <a:prstGeom prst="straightConnector1">
                  <a:avLst/>
                </a:prstGeom>
                <a:ln w="4762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E5521BB-C68F-4F3B-BA1B-48C4133E36F6}"/>
                  </a:ext>
                </a:extLst>
              </p:cNvPr>
              <p:cNvSpPr txBox="1"/>
              <p:nvPr/>
            </p:nvSpPr>
            <p:spPr>
              <a:xfrm>
                <a:off x="2462312" y="4145357"/>
                <a:ext cx="268824" cy="164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defRPr/>
                </a:pPr>
                <a:r>
                  <a:rPr lang="it-IT" sz="1050" dirty="0">
                    <a:solidFill>
                      <a:srgbClr val="001965"/>
                    </a:solidFill>
                    <a:latin typeface="Garamond" panose="02020404030301010803" pitchFamily="18" charset="0"/>
                    <a:cs typeface="Arial" charset="0"/>
                  </a:rPr>
                  <a:t>1</a:t>
                </a:r>
                <a:endParaRPr lang="en-GB" sz="1050" dirty="0" err="1">
                  <a:solidFill>
                    <a:srgbClr val="001965"/>
                  </a:solidFill>
                  <a:latin typeface="Garamond" panose="02020404030301010803" pitchFamily="18" charset="0"/>
                  <a:cs typeface="Arial" charset="0"/>
                </a:endParaRP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48267DF-EED3-98F2-FE7D-CA7BA3825B08}"/>
                  </a:ext>
                </a:extLst>
              </p:cNvPr>
              <p:cNvSpPr txBox="1"/>
              <p:nvPr/>
            </p:nvSpPr>
            <p:spPr>
              <a:xfrm>
                <a:off x="3708932" y="4142093"/>
                <a:ext cx="268824" cy="164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defRPr/>
                </a:pPr>
                <a:r>
                  <a:rPr lang="it-IT" sz="1050" dirty="0">
                    <a:solidFill>
                      <a:srgbClr val="001965"/>
                    </a:solidFill>
                    <a:latin typeface="Garamond" panose="02020404030301010803" pitchFamily="18" charset="0"/>
                    <a:cs typeface="Arial" charset="0"/>
                  </a:rPr>
                  <a:t>2</a:t>
                </a:r>
                <a:endParaRPr lang="en-GB" sz="1050" dirty="0" err="1">
                  <a:solidFill>
                    <a:srgbClr val="001965"/>
                  </a:solidFill>
                  <a:latin typeface="Garamond" panose="02020404030301010803" pitchFamily="18" charset="0"/>
                  <a:cs typeface="Arial" charset="0"/>
                </a:endParaRP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F77DDF5-5250-0FCA-1701-93CD7E309D80}"/>
                  </a:ext>
                </a:extLst>
              </p:cNvPr>
              <p:cNvSpPr txBox="1"/>
              <p:nvPr/>
            </p:nvSpPr>
            <p:spPr>
              <a:xfrm>
                <a:off x="4962713" y="4151121"/>
                <a:ext cx="268824" cy="164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defRPr/>
                </a:pPr>
                <a:r>
                  <a:rPr lang="it-IT" sz="1050" dirty="0">
                    <a:solidFill>
                      <a:srgbClr val="001965"/>
                    </a:solidFill>
                    <a:latin typeface="Garamond" panose="02020404030301010803" pitchFamily="18" charset="0"/>
                    <a:cs typeface="Arial" charset="0"/>
                  </a:rPr>
                  <a:t>3</a:t>
                </a:r>
                <a:endParaRPr lang="en-GB" sz="1050" dirty="0" err="1">
                  <a:solidFill>
                    <a:srgbClr val="001965"/>
                  </a:solidFill>
                  <a:latin typeface="Garamond" panose="02020404030301010803" pitchFamily="18" charset="0"/>
                  <a:cs typeface="Arial" charset="0"/>
                </a:endParaRP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A22130C-000A-D86C-B109-6D12A319352B}"/>
                  </a:ext>
                </a:extLst>
              </p:cNvPr>
              <p:cNvSpPr txBox="1"/>
              <p:nvPr/>
            </p:nvSpPr>
            <p:spPr>
              <a:xfrm>
                <a:off x="6209412" y="4142093"/>
                <a:ext cx="268824" cy="164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defRPr/>
                </a:pPr>
                <a:r>
                  <a:rPr lang="it-IT" sz="1050" dirty="0">
                    <a:solidFill>
                      <a:srgbClr val="001965"/>
                    </a:solidFill>
                    <a:latin typeface="Garamond" panose="02020404030301010803" pitchFamily="18" charset="0"/>
                    <a:cs typeface="Arial" charset="0"/>
                  </a:rPr>
                  <a:t>4</a:t>
                </a:r>
                <a:endParaRPr lang="en-GB" sz="1050" dirty="0" err="1">
                  <a:solidFill>
                    <a:srgbClr val="001965"/>
                  </a:solidFill>
                  <a:latin typeface="Garamond" panose="02020404030301010803" pitchFamily="18" charset="0"/>
                  <a:cs typeface="Arial" charset="0"/>
                </a:endParaRP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8223DA9-DB58-8EBB-CEF0-453924AC74D6}"/>
                  </a:ext>
                </a:extLst>
              </p:cNvPr>
              <p:cNvSpPr txBox="1"/>
              <p:nvPr/>
            </p:nvSpPr>
            <p:spPr>
              <a:xfrm>
                <a:off x="7472610" y="4137872"/>
                <a:ext cx="268824" cy="164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defRPr/>
                </a:pPr>
                <a:r>
                  <a:rPr lang="it-IT" sz="1050" dirty="0">
                    <a:solidFill>
                      <a:srgbClr val="001965"/>
                    </a:solidFill>
                    <a:latin typeface="Garamond" panose="02020404030301010803" pitchFamily="18" charset="0"/>
                    <a:cs typeface="Arial" charset="0"/>
                  </a:rPr>
                  <a:t>5</a:t>
                </a:r>
                <a:endParaRPr lang="en-GB" sz="1050" dirty="0" err="1">
                  <a:solidFill>
                    <a:srgbClr val="001965"/>
                  </a:solidFill>
                  <a:latin typeface="Garamond" panose="02020404030301010803" pitchFamily="18" charset="0"/>
                  <a:cs typeface="Arial" charset="0"/>
                </a:endParaRPr>
              </a:p>
            </p:txBody>
          </p:sp>
        </p:grpSp>
      </p:grp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E2B0E08B-5EFD-9A67-FC8D-93420B1ABFA0}"/>
              </a:ext>
            </a:extLst>
          </p:cNvPr>
          <p:cNvSpPr txBox="1">
            <a:spLocks/>
          </p:cNvSpPr>
          <p:nvPr/>
        </p:nvSpPr>
        <p:spPr bwMode="auto">
          <a:xfrm>
            <a:off x="3759583" y="6471802"/>
            <a:ext cx="8510400" cy="52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6000" bIns="0" numCol="1" anchor="t" anchorCtr="0" compatLnSpc="1">
            <a:prstTxWarp prst="textNoShape">
              <a:avLst/>
            </a:prstTxWarp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FDA"/>
              </a:buClr>
              <a:buSzTx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The dose escalation schedule should be used to reduce the GI symptoms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2D7A698-E436-967B-A6CF-1DF21B5173C0}"/>
              </a:ext>
            </a:extLst>
          </p:cNvPr>
          <p:cNvSpPr txBox="1">
            <a:spLocks/>
          </p:cNvSpPr>
          <p:nvPr/>
        </p:nvSpPr>
        <p:spPr>
          <a:xfrm>
            <a:off x="284416" y="378222"/>
            <a:ext cx="11623168" cy="96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High-dose Liraglutide </a:t>
            </a:r>
            <a:r>
              <a:rPr lang="en-CA" sz="3200">
                <a:solidFill>
                  <a:srgbClr val="C00000"/>
                </a:solidFill>
                <a:latin typeface="Garamond" panose="02020404030301010803" pitchFamily="18" charset="0"/>
              </a:rPr>
              <a:t>(daily subcutaneous</a:t>
            </a:r>
            <a:r>
              <a:rPr lang="en-CA" sz="3200" dirty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48562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16c05727-aa75-4e4a-9b5f-8a80a1165891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1200</TotalTime>
  <Words>1322</Words>
  <Application>Microsoft Macintosh PowerPoint</Application>
  <PresentationFormat>Widescreen</PresentationFormat>
  <Paragraphs>263</Paragraphs>
  <Slides>29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Apis For Office</vt:lpstr>
      <vt:lpstr>Arial</vt:lpstr>
      <vt:lpstr>Calibri</vt:lpstr>
      <vt:lpstr>Garamond</vt:lpstr>
      <vt:lpstr>inherit</vt:lpstr>
      <vt:lpstr>Raleway</vt:lpstr>
      <vt:lpstr>StarSymbol</vt:lpstr>
      <vt:lpstr>Verdana</vt:lpstr>
      <vt:lpstr>Wingdings</vt:lpstr>
      <vt:lpstr>RetrospectVTI</vt:lpstr>
      <vt:lpstr>L’OBESITÀ: I NUMERI, LA FISIOPATOLOGIA, LA TERAPIA OGGI E DOMANI  I farmaci: quali, quando e per quanto tempo</vt:lpstr>
      <vt:lpstr>Fundamentals of care in obesity</vt:lpstr>
      <vt:lpstr>Criteria for using approved medication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Drug Tolerability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Oral Semaglutide 50 mg</vt:lpstr>
      <vt:lpstr>Presentazione standard di PowerPoint</vt:lpstr>
      <vt:lpstr>Presentazione standard di PowerPoint</vt:lpstr>
      <vt:lpstr>Dual agonists GLP-1 and GCGr </vt:lpstr>
      <vt:lpstr>..and if we stop the treatment?</vt:lpstr>
      <vt:lpstr>..and if we stop the treatment?</vt:lpstr>
      <vt:lpstr>Fundamentals of care in obesity</vt:lpstr>
      <vt:lpstr>Presentazione standard di PowerPoint</vt:lpstr>
      <vt:lpstr>Grazie</vt:lpstr>
      <vt:lpstr>Presentazione standard di PowerPoint</vt:lpstr>
      <vt:lpstr>Presentazione standard di PowerPoint</vt:lpstr>
      <vt:lpstr>Orforglipron (oral)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Mirko Parasiliti Caprino</cp:lastModifiedBy>
  <cp:revision>29</cp:revision>
  <dcterms:created xsi:type="dcterms:W3CDTF">2022-02-27T17:36:31Z</dcterms:created>
  <dcterms:modified xsi:type="dcterms:W3CDTF">2024-03-22T07:15:52Z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